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63" r:id="rId2"/>
    <p:sldId id="259" r:id="rId3"/>
    <p:sldId id="284" r:id="rId4"/>
    <p:sldId id="283" r:id="rId5"/>
    <p:sldId id="285" r:id="rId6"/>
    <p:sldId id="286" r:id="rId7"/>
    <p:sldId id="287" r:id="rId8"/>
    <p:sldId id="288" r:id="rId9"/>
    <p:sldId id="294" r:id="rId10"/>
    <p:sldId id="289" r:id="rId11"/>
    <p:sldId id="320" r:id="rId12"/>
    <p:sldId id="298" r:id="rId13"/>
    <p:sldId id="308" r:id="rId14"/>
    <p:sldId id="309" r:id="rId15"/>
    <p:sldId id="310" r:id="rId16"/>
    <p:sldId id="312" r:id="rId17"/>
    <p:sldId id="296" r:id="rId18"/>
    <p:sldId id="291" r:id="rId19"/>
    <p:sldId id="305" r:id="rId20"/>
    <p:sldId id="306" r:id="rId21"/>
    <p:sldId id="301" r:id="rId22"/>
    <p:sldId id="311" r:id="rId23"/>
    <p:sldId id="300" r:id="rId24"/>
    <p:sldId id="313" r:id="rId25"/>
    <p:sldId id="299" r:id="rId26"/>
    <p:sldId id="314" r:id="rId27"/>
    <p:sldId id="315" r:id="rId28"/>
    <p:sldId id="318" r:id="rId29"/>
    <p:sldId id="316" r:id="rId30"/>
    <p:sldId id="319" r:id="rId31"/>
    <p:sldId id="307" r:id="rId32"/>
    <p:sldId id="321" r:id="rId33"/>
    <p:sldId id="297" r:id="rId34"/>
    <p:sldId id="292" r:id="rId35"/>
    <p:sldId id="295" r:id="rId36"/>
    <p:sldId id="261" r:id="rId37"/>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extLst>
    <p:ext uri="{521415D9-36F7-43E2-AB2F-B90AF26B5E84}">
      <p14:sectionLst xmlns:p14="http://schemas.microsoft.com/office/powerpoint/2010/main">
        <p14:section name="Sezione predefinita" id="{6FC600A7-651A-4CA6-B863-C970F8436A4F}">
          <p14:sldIdLst>
            <p14:sldId id="263"/>
            <p14:sldId id="259"/>
            <p14:sldId id="284"/>
            <p14:sldId id="283"/>
            <p14:sldId id="285"/>
            <p14:sldId id="286"/>
            <p14:sldId id="287"/>
            <p14:sldId id="288"/>
            <p14:sldId id="294"/>
            <p14:sldId id="289"/>
            <p14:sldId id="320"/>
            <p14:sldId id="298"/>
            <p14:sldId id="308"/>
            <p14:sldId id="309"/>
            <p14:sldId id="310"/>
            <p14:sldId id="312"/>
            <p14:sldId id="296"/>
            <p14:sldId id="291"/>
            <p14:sldId id="305"/>
            <p14:sldId id="306"/>
            <p14:sldId id="301"/>
            <p14:sldId id="311"/>
            <p14:sldId id="300"/>
            <p14:sldId id="313"/>
            <p14:sldId id="299"/>
            <p14:sldId id="314"/>
            <p14:sldId id="315"/>
            <p14:sldId id="318"/>
            <p14:sldId id="316"/>
            <p14:sldId id="319"/>
            <p14:sldId id="307"/>
            <p14:sldId id="321"/>
            <p14:sldId id="297"/>
            <p14:sldId id="292"/>
            <p14:sldId id="295"/>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ovanni Quaglia" initials="GQ" lastIdx="2" clrIdx="0">
    <p:extLst>
      <p:ext uri="{19B8F6BF-5375-455C-9EA6-DF929625EA0E}">
        <p15:presenceInfo xmlns:p15="http://schemas.microsoft.com/office/powerpoint/2012/main" userId="Giovanni Quagl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A72F"/>
    <a:srgbClr val="4FC93F"/>
    <a:srgbClr val="122372"/>
    <a:srgbClr val="00ABFF"/>
    <a:srgbClr val="E7B0FF"/>
    <a:srgbClr val="CA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305574-E482-DEDE-E4DF-6C7B19CEA66D}">
  <a:tblStyle styleId="{0C305574-E482-DEDE-E4DF-6C7B19CEA66D}" styleName="Style moyen 2 - Accentuation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1851A153-4141-1A45-827B-ABAF577206CD}" styleName="Style moyen 2 - Accentuation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 styleId="{1F8D8321-0CA5-123F-4EED-23E7EB2C4090}" styleName="Style léger 3 - Accentuation 3">
    <a:wholeTbl>
      <a:tcTxStyle>
        <a:fontRef idx="minor">
          <a:srgbClr val="000000"/>
        </a:fontRef>
        <a:schemeClr val="tx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solidFill>
                <a:schemeClr val="accent3"/>
              </a:solid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fill>
          <a:solidFill>
            <a:schemeClr val="accent3">
              <a:alpha val="20000"/>
            </a:schemeClr>
          </a:solidFill>
        </a:fill>
      </a:tcStyle>
    </a:band2V>
    <a:lastCol>
      <a:tcStyle>
        <a:tcBdr/>
      </a:tcStyle>
    </a:lastCol>
    <a:firstCol>
      <a:tcStyle>
        <a:tcBdr/>
      </a:tcStyle>
    </a:firstCol>
    <a:lastRow>
      <a:tcStyle>
        <a:tcBdr>
          <a:top>
            <a:ln w="50800">
              <a:solidFill>
                <a:schemeClr val="accent3"/>
              </a:solidFill>
            </a:ln>
          </a:top>
        </a:tcBdr>
        <a:fill>
          <a:noFill/>
        </a:fill>
      </a:tcStyle>
    </a:lastRow>
    <a:seCell>
      <a:tcStyle>
        <a:tcBdr/>
      </a:tcStyle>
    </a:seCell>
    <a:swCell>
      <a:tcStyle>
        <a:tcBdr/>
      </a:tcStyle>
    </a:swCell>
    <a:firstRow>
      <a:tcStyle>
        <a:tcBdr>
          <a:bottom>
            <a:ln w="25400">
              <a:solidFill>
                <a:schemeClr val="accent3"/>
              </a:solidFill>
            </a:ln>
          </a:bottom>
        </a:tcBdr>
        <a:fill>
          <a:noFill/>
        </a:fill>
      </a:tcStyle>
    </a:firstRow>
    <a:neCell>
      <a:tcStyle>
        <a:tcBdr/>
      </a:tcStyle>
    </a:neCell>
    <a:nwCell>
      <a:tcStyle>
        <a:tcBdr/>
      </a:tcStyle>
    </a:nwCell>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24" autoAdjust="0"/>
  </p:normalViewPr>
  <p:slideViewPr>
    <p:cSldViewPr>
      <p:cViewPr varScale="1">
        <p:scale>
          <a:sx n="68" d="100"/>
          <a:sy n="68" d="100"/>
        </p:scale>
        <p:origin x="852" y="60"/>
      </p:cViewPr>
      <p:guideLst>
        <p:guide orient="horz" pos="2160"/>
        <p:guide pos="2880"/>
      </p:guideLst>
    </p:cSldViewPr>
  </p:slideViewPr>
  <p:outlineViewPr>
    <p:cViewPr>
      <p:scale>
        <a:sx n="33" d="100"/>
        <a:sy n="33" d="100"/>
      </p:scale>
      <p:origin x="0" y="469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B518D800-D911-D648-B079-AD6C1A2036FD}" type="datetimeFigureOut">
              <a:rPr lang="fr-FR" smtClean="0"/>
              <a:pPr/>
              <a:t>27/06/2019</a:t>
            </a:fld>
            <a:endParaRPr lang="fr-FR"/>
          </a:p>
        </p:txBody>
      </p:sp>
      <p:sp>
        <p:nvSpPr>
          <p:cNvPr id="4" name="Espace réservé de l'image des diapositives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5867400"/>
            <a:ext cx="5486400" cy="480060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835AC577-BBDB-F247-939E-70F8457DFBEC}" type="slidenum">
              <a:rPr lang="fr-FR" smtClean="0"/>
              <a:pPr/>
              <a:t>‹N›</a:t>
            </a:fld>
            <a:endParaRPr lang="fr-FR"/>
          </a:p>
        </p:txBody>
      </p:sp>
    </p:spTree>
    <p:extLst>
      <p:ext uri="{BB962C8B-B14F-4D97-AF65-F5344CB8AC3E}">
        <p14:creationId xmlns:p14="http://schemas.microsoft.com/office/powerpoint/2010/main" val="144060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pPr/>
              <a:t>1</a:t>
            </a:fld>
            <a:endParaRPr lang="fr-FR"/>
          </a:p>
        </p:txBody>
      </p:sp>
    </p:spTree>
    <p:extLst>
      <p:ext uri="{BB962C8B-B14F-4D97-AF65-F5344CB8AC3E}">
        <p14:creationId xmlns:p14="http://schemas.microsoft.com/office/powerpoint/2010/main" val="234376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835AC577-BBDB-F247-939E-70F8457DFBEC}" type="slidenum">
              <a:rPr lang="fr-FR" smtClean="0"/>
              <a:pPr/>
              <a:t>6</a:t>
            </a:fld>
            <a:endParaRPr lang="fr-FR"/>
          </a:p>
        </p:txBody>
      </p:sp>
    </p:spTree>
    <p:extLst>
      <p:ext uri="{BB962C8B-B14F-4D97-AF65-F5344CB8AC3E}">
        <p14:creationId xmlns:p14="http://schemas.microsoft.com/office/powerpoint/2010/main" val="1601265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835AC577-BBDB-F247-939E-70F8457DFBEC}" type="slidenum">
              <a:rPr lang="fr-FR" smtClean="0"/>
              <a:pPr/>
              <a:t>14</a:t>
            </a:fld>
            <a:endParaRPr lang="fr-FR"/>
          </a:p>
        </p:txBody>
      </p:sp>
    </p:spTree>
    <p:extLst>
      <p:ext uri="{BB962C8B-B14F-4D97-AF65-F5344CB8AC3E}">
        <p14:creationId xmlns:p14="http://schemas.microsoft.com/office/powerpoint/2010/main" val="930792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835AC577-BBDB-F247-939E-70F8457DFBEC}" type="slidenum">
              <a:rPr lang="fr-FR" smtClean="0"/>
              <a:pPr/>
              <a:t>15</a:t>
            </a:fld>
            <a:endParaRPr lang="fr-FR"/>
          </a:p>
        </p:txBody>
      </p:sp>
    </p:spTree>
    <p:extLst>
      <p:ext uri="{BB962C8B-B14F-4D97-AF65-F5344CB8AC3E}">
        <p14:creationId xmlns:p14="http://schemas.microsoft.com/office/powerpoint/2010/main" val="172548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5" name="Image 6"/>
          <p:cNvPicPr/>
          <p:nvPr userDrawn="1"/>
        </p:nvPicPr>
        <p:blipFill>
          <a:blip r:embed="rId3"/>
          <a:stretch/>
        </p:blipFill>
        <p:spPr bwMode="auto">
          <a:xfrm>
            <a:off x="9624392" y="5157192"/>
            <a:ext cx="1716329" cy="1041502"/>
          </a:xfrm>
          <a:prstGeom prst="rect">
            <a:avLst/>
          </a:prstGeom>
          <a:ln>
            <a:noFill/>
          </a:ln>
        </p:spPr>
      </p:pic>
      <p:sp>
        <p:nvSpPr>
          <p:cNvPr id="6"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10" name="Titre 1"/>
          <p:cNvSpPr>
            <a:spLocks noGrp="1"/>
          </p:cNvSpPr>
          <p:nvPr>
            <p:ph type="title"/>
          </p:nvPr>
        </p:nvSpPr>
        <p:spPr bwMode="auto"/>
        <p:txBody>
          <a:bodyPr/>
          <a:lstStyle>
            <a:lvl1pPr>
              <a:defRPr>
                <a:solidFill>
                  <a:schemeClr val="tx1"/>
                </a:solidFill>
                <a:latin typeface="Arial"/>
                <a:ea typeface="Aria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fld id="{4F63FD26-D545-024D-9777-A0198319D86D}" type="datetime1">
              <a:rPr lang="fr-FR" smtClean="0"/>
              <a:pPr>
                <a:defRPr/>
              </a:pPr>
              <a:t>27/06/2019</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pPr>
                <a:defRPr/>
              </a:pPr>
              <a:t>‹N›</a:t>
            </a:fld>
            <a:endParaRPr lang="fr-FR"/>
          </a:p>
        </p:txBody>
      </p:sp>
      <p:pic>
        <p:nvPicPr>
          <p:cNvPr id="15" name="Image 12"/>
          <p:cNvPicPr/>
          <p:nvPr userDrawn="1"/>
        </p:nvPicPr>
        <p:blipFill>
          <a:blip r:embed="rId2"/>
          <a:stretch/>
        </p:blipFill>
        <p:spPr bwMode="auto">
          <a:xfrm>
            <a:off x="229531" y="335618"/>
            <a:ext cx="530280" cy="318600"/>
          </a:xfrm>
          <a:prstGeom prst="rect">
            <a:avLst/>
          </a:prstGeom>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lang="fr-FR" smtClean="0"/>
              <a:pPr>
                <a:defRPr/>
              </a:pPr>
              <a:t>27/06/2019</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rP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5453743" y="1535723"/>
            <a:ext cx="6503795" cy="5079390"/>
          </a:xfrm>
        </p:spPr>
        <p:txBody>
          <a:bodyPr>
            <a:normAutofit/>
          </a:bodyPr>
          <a:lstStyle>
            <a:lvl1pPr marL="0" indent="0">
              <a:buFont typeface="+mj-lt"/>
              <a:buNone/>
              <a:defRPr sz="2400" b="0">
                <a:latin typeface="Arial Narrow"/>
                <a:ea typeface="Arial Narrow"/>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endParaRP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lang="fr-FR" smtClean="0"/>
              <a:pPr>
                <a:defRPr/>
              </a:pPr>
              <a:t>27/06/2019</a:t>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rPr/>
              <a:pPr>
                <a:defRPr/>
              </a:pPr>
              <a:t>‹N›</a:t>
            </a:fld>
            <a:endParaRPr lang="fr-FR"/>
          </a:p>
        </p:txBody>
      </p:sp>
      <p:sp>
        <p:nvSpPr>
          <p:cNvPr id="15" name="Espace réservé du contenu 7"/>
          <p:cNvSpPr>
            <a:spLocks noGrp="1"/>
          </p:cNvSpPr>
          <p:nvPr>
            <p:ph sz="quarter" idx="13"/>
          </p:nvPr>
        </p:nvSpPr>
        <p:spPr bwMode="auto">
          <a:xfrm>
            <a:off x="161318" y="1535722"/>
            <a:ext cx="4939320" cy="1721827"/>
          </a:xfrm>
        </p:spPr>
        <p:txBody>
          <a:bodyPr/>
          <a:lstStyle>
            <a:lvl1pPr marL="0" indent="0">
              <a:buNone/>
              <a:defRPr b="0">
                <a:solidFill>
                  <a:srgbClr val="122372"/>
                </a:solidFill>
                <a:latin typeface="Arial"/>
                <a:ea typeface="Arial"/>
              </a:defRPr>
            </a:lvl1pPr>
          </a:lstStyle>
          <a:p>
            <a:pPr lvl="0">
              <a:defRPr/>
            </a:pPr>
            <a:r>
              <a:rPr lang="fr-FR"/>
              <a:t>Cliquez pour modifier les styles du texte du masque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36197DF7-13A5-7745-B53C-4340CA7EB873}" type="datetime1">
              <a:rPr lang="fr-FR" smtClean="0"/>
              <a:pPr>
                <a:defRPr/>
              </a:pPr>
              <a:t>27/06/2019</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texte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6" name="Espace réservé du contenu 3"/>
          <p:cNvSpPr>
            <a:spLocks noGrp="1"/>
          </p:cNvSpPr>
          <p:nvPr>
            <p:ph sz="half" idx="2"/>
          </p:nvPr>
        </p:nvSpPr>
        <p:spPr bwMode="auto">
          <a:xfrm>
            <a:off x="839788" y="2505074"/>
            <a:ext cx="5157787"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8" name="Espace réservé du contenu 5"/>
          <p:cNvSpPr>
            <a:spLocks noGrp="1"/>
          </p:cNvSpPr>
          <p:nvPr>
            <p:ph sz="quarter" idx="4"/>
          </p:nvPr>
        </p:nvSpPr>
        <p:spPr bwMode="auto">
          <a:xfrm>
            <a:off x="6172200" y="2505074"/>
            <a:ext cx="5183188"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e la date 6"/>
          <p:cNvSpPr>
            <a:spLocks noGrp="1"/>
          </p:cNvSpPr>
          <p:nvPr>
            <p:ph type="dt" sz="half" idx="10"/>
          </p:nvPr>
        </p:nvSpPr>
        <p:spPr bwMode="auto"/>
        <p:txBody>
          <a:bodyPr/>
          <a:lstStyle/>
          <a:p>
            <a:pPr>
              <a:defRPr/>
            </a:pPr>
            <a:fld id="{F1717C3E-BFFB-AB4A-9821-85973A084ED3}" type="datetime1">
              <a:rPr lang="fr-FR" smtClean="0"/>
              <a:pPr>
                <a:defRPr/>
              </a:pPr>
              <a:t>27/06/2019</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endParaRP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54E07C19-7494-AB40-88A2-03646C361831}" type="datetime1">
              <a:rPr lang="fr-FR" smtClean="0"/>
              <a:pPr>
                <a:defRPr/>
              </a:pPr>
              <a:t>27/06/2019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66A50F50-C42D-9948-8325-3F49C89E1103}" type="datetime1">
              <a:rPr lang="fr-FR" smtClean="0"/>
              <a:pPr>
                <a:defRPr/>
              </a:pPr>
              <a:t>27/06/2019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30" name="CustomShape 11">
            <a:extLst>
              <a:ext uri="{FF2B5EF4-FFF2-40B4-BE49-F238E27FC236}">
                <a16:creationId xmlns:a16="http://schemas.microsoft.com/office/drawing/2014/main" id="{DB25D5F7-4A39-A844-A105-8DDBCE5F9D50}"/>
              </a:ext>
            </a:extLst>
          </p:cNvPr>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31" name="CustomShape 11">
            <a:extLst>
              <a:ext uri="{FF2B5EF4-FFF2-40B4-BE49-F238E27FC236}">
                <a16:creationId xmlns:a16="http://schemas.microsoft.com/office/drawing/2014/main" id="{366C03BC-64E4-B44A-A87D-EA3955A659F8}"/>
              </a:ext>
            </a:extLst>
          </p:cNvPr>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32" name="CustomShape 14">
            <a:extLst>
              <a:ext uri="{FF2B5EF4-FFF2-40B4-BE49-F238E27FC236}">
                <a16:creationId xmlns:a16="http://schemas.microsoft.com/office/drawing/2014/main" id="{CD3DB942-4E40-E842-A5D3-9D96CFE6F8E4}"/>
              </a:ext>
            </a:extLst>
          </p:cNvPr>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33" name="CustomShape 15">
            <a:extLst>
              <a:ext uri="{FF2B5EF4-FFF2-40B4-BE49-F238E27FC236}">
                <a16:creationId xmlns:a16="http://schemas.microsoft.com/office/drawing/2014/main" id="{C074C221-EDF5-1A4E-9A68-41B1C4EE8217}"/>
              </a:ext>
            </a:extLst>
          </p:cNvPr>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34" name="CustomShape 16">
            <a:extLst>
              <a:ext uri="{FF2B5EF4-FFF2-40B4-BE49-F238E27FC236}">
                <a16:creationId xmlns:a16="http://schemas.microsoft.com/office/drawing/2014/main" id="{AFDDEA39-34B4-BD47-8F33-D47595E747D1}"/>
              </a:ext>
            </a:extLst>
          </p:cNvPr>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35" name="CustomShape 17">
            <a:extLst>
              <a:ext uri="{FF2B5EF4-FFF2-40B4-BE49-F238E27FC236}">
                <a16:creationId xmlns:a16="http://schemas.microsoft.com/office/drawing/2014/main" id="{4E373716-B0EE-8C4F-9E0F-247E843F1335}"/>
              </a:ext>
            </a:extLst>
          </p:cNvPr>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36" name="Espace réservé du contenu 14">
            <a:extLst>
              <a:ext uri="{FF2B5EF4-FFF2-40B4-BE49-F238E27FC236}">
                <a16:creationId xmlns:a16="http://schemas.microsoft.com/office/drawing/2014/main" id="{72686B77-6FFF-0243-ACD7-15ADA88FD7EB}"/>
              </a:ext>
            </a:extLst>
          </p:cNvPr>
          <p:cNvSpPr>
            <a:spLocks noGrp="1"/>
          </p:cNvSpPr>
          <p:nvPr>
            <p:ph sz="quarter" idx="13"/>
          </p:nvPr>
        </p:nvSpPr>
        <p:spPr bwMode="auto">
          <a:xfrm>
            <a:off x="690548" y="1201547"/>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7" name="Espace réservé du contenu 14">
            <a:extLst>
              <a:ext uri="{FF2B5EF4-FFF2-40B4-BE49-F238E27FC236}">
                <a16:creationId xmlns:a16="http://schemas.microsoft.com/office/drawing/2014/main" id="{CDFC7785-678B-F146-A079-D2A7B251D161}"/>
              </a:ext>
            </a:extLst>
          </p:cNvPr>
          <p:cNvSpPr>
            <a:spLocks noGrp="1"/>
          </p:cNvSpPr>
          <p:nvPr>
            <p:ph sz="quarter" idx="14"/>
          </p:nvPr>
        </p:nvSpPr>
        <p:spPr bwMode="auto">
          <a:xfrm>
            <a:off x="6429670" y="1174342"/>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8" name="Espace réservé du contenu 14">
            <a:extLst>
              <a:ext uri="{FF2B5EF4-FFF2-40B4-BE49-F238E27FC236}">
                <a16:creationId xmlns:a16="http://schemas.microsoft.com/office/drawing/2014/main" id="{8AD310FA-C184-924C-964C-8BBC14EBD932}"/>
              </a:ext>
            </a:extLst>
          </p:cNvPr>
          <p:cNvSpPr>
            <a:spLocks noGrp="1"/>
          </p:cNvSpPr>
          <p:nvPr>
            <p:ph sz="quarter" idx="15"/>
          </p:nvPr>
        </p:nvSpPr>
        <p:spPr bwMode="auto">
          <a:xfrm>
            <a:off x="6434010"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39" name="Espace réservé du contenu 14">
            <a:extLst>
              <a:ext uri="{FF2B5EF4-FFF2-40B4-BE49-F238E27FC236}">
                <a16:creationId xmlns:a16="http://schemas.microsoft.com/office/drawing/2014/main" id="{128DEFA8-24AA-1B4B-A0C9-24BD5AC63A90}"/>
              </a:ext>
            </a:extLst>
          </p:cNvPr>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blipFill>
        <a:effectLst/>
      </p:bgPr>
    </p:bg>
    <p:spTree>
      <p:nvGrpSpPr>
        <p:cNvPr id="1" name=""/>
        <p:cNvGrpSpPr/>
        <p:nvPr/>
      </p:nvGrpSpPr>
      <p:grpSpPr bwMode="auto">
        <a:xfrm>
          <a:off x="0" y="0"/>
          <a:ext cx="0" cy="0"/>
          <a:chOff x="0" y="0"/>
          <a:chExt cx="0" cy="0"/>
        </a:xfrm>
      </p:grpSpPr>
      <p:sp>
        <p:nvSpPr>
          <p:cNvPr id="32" name="Espace réservé pour une image  31"/>
          <p:cNvSpPr>
            <a:spLocks noGrp="1"/>
          </p:cNvSpPr>
          <p:nvPr>
            <p:ph type="pic" sz="quarter" idx="11" hasCustomPrompt="1"/>
          </p:nvPr>
        </p:nvSpPr>
        <p:spPr>
          <a:xfrm>
            <a:off x="0" y="-3627784"/>
            <a:ext cx="12576175" cy="6858000"/>
          </a:xfrm>
        </p:spPr>
        <p:txBody>
          <a:bodyPr anchor="t"/>
          <a:lstStyle>
            <a:lvl1pPr marL="0" indent="0">
              <a:buNone/>
              <a:defRPr/>
            </a:lvl1pPr>
          </a:lstStyle>
          <a:p>
            <a:r>
              <a:rPr lang="fr-FR" dirty="0"/>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endParaRPr lang="fr-FR" dirty="0"/>
          </a:p>
        </p:txBody>
      </p:sp>
      <p:sp>
        <p:nvSpPr>
          <p:cNvPr id="35" name="Espace réservé du texte 34"/>
          <p:cNvSpPr>
            <a:spLocks noGrp="1"/>
          </p:cNvSpPr>
          <p:nvPr>
            <p:ph type="body" sz="quarter" idx="12"/>
          </p:nvPr>
        </p:nvSpPr>
        <p:spPr>
          <a:xfrm>
            <a:off x="0" y="-1588"/>
            <a:ext cx="12192000" cy="6858000"/>
          </a:xfr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eaLnBrk="1" fontAlgn="auto" latinLnBrk="0" hangingPunct="1">
              <a:lnSpc>
                <a:spcPct val="90000"/>
              </a:lnSpc>
              <a:spcBef>
                <a:spcPts val="1000"/>
              </a:spcBef>
              <a:spcAft>
                <a:spcPts val="0"/>
              </a:spcAft>
              <a:buClrTx/>
              <a:buSzTx/>
              <a:buFont typeface="Arial"/>
              <a:buNone/>
              <a:tabLst/>
              <a:defRPr/>
            </a:pPr>
            <a:endParaRPr lang="fr-FR" dirty="0"/>
          </a:p>
        </p:txBody>
      </p:sp>
      <p:sp>
        <p:nvSpPr>
          <p:cNvPr id="36"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37" name="Image 6"/>
          <p:cNvPicPr/>
          <p:nvPr userDrawn="1"/>
        </p:nvPicPr>
        <p:blipFill>
          <a:blip r:embed="rId4"/>
          <a:stretch/>
        </p:blipFill>
        <p:spPr bwMode="auto">
          <a:xfrm>
            <a:off x="9626600" y="5185847"/>
            <a:ext cx="1716329" cy="1041502"/>
          </a:xfrm>
          <a:prstGeom prst="rect">
            <a:avLst/>
          </a:prstGeom>
          <a:ln>
            <a:noFill/>
          </a:ln>
        </p:spPr>
      </p:pic>
      <p:sp>
        <p:nvSpPr>
          <p:cNvPr id="3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9"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spTree>
    <p:extLst>
      <p:ext uri="{BB962C8B-B14F-4D97-AF65-F5344CB8AC3E}">
        <p14:creationId xmlns:p14="http://schemas.microsoft.com/office/powerpoint/2010/main" val="20855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a:ea typeface="Georgia"/>
              </a:defRPr>
            </a:lvl1pPr>
          </a:lstStyle>
          <a:p>
            <a:pPr marL="0" lvl="0" algn="l">
              <a:defRPr/>
            </a:pPr>
            <a:r>
              <a:rPr lang="fr-FR" dirty="0"/>
              <a:t>Cliquez et modifiez le titre</a:t>
            </a:r>
            <a:endParaRPr dirty="0"/>
          </a:p>
        </p:txBody>
      </p:sp>
      <p:sp>
        <p:nvSpPr>
          <p:cNvPr id="6"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8" name="Image 6">
            <a:extLst>
              <a:ext uri="{FF2B5EF4-FFF2-40B4-BE49-F238E27FC236}">
                <a16:creationId xmlns:a16="http://schemas.microsoft.com/office/drawing/2014/main" id="{4E93B45A-22AF-B34A-AA08-8AF0D93C118F}"/>
              </a:ext>
            </a:extLst>
          </p:cNvPr>
          <p:cNvPicPr/>
          <p:nvPr userDrawn="1"/>
        </p:nvPicPr>
        <p:blipFill>
          <a:blip r:embed="rId3"/>
          <a:stretch/>
        </p:blipFill>
        <p:spPr bwMode="auto">
          <a:xfrm>
            <a:off x="9626600" y="5185847"/>
            <a:ext cx="1716329" cy="1041502"/>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130300" y="2146299"/>
            <a:ext cx="10648012" cy="694797"/>
          </a:xfrm>
        </p:spPr>
        <p:txBody>
          <a:bodyPr/>
          <a:lstStyle>
            <a:lvl1pPr algn="l">
              <a:defRPr lang="fr-FR" sz="3000" b="1">
                <a:solidFill>
                  <a:schemeClr val="bg1"/>
                </a:solidFill>
                <a:latin typeface="Georgia"/>
                <a:ea typeface="Georgia"/>
              </a:defRPr>
            </a:lvl1pPr>
          </a:lstStyle>
          <a:p>
            <a:pPr lvl="0" algn="l">
              <a:defRPr/>
            </a:pPr>
            <a:r>
              <a:rPr lang="fr-FR"/>
              <a:t>Cliquez et modifiez le titre</a:t>
            </a:r>
            <a:endParaRP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 name="Espace réservé du contenu 7"/>
          <p:cNvSpPr>
            <a:spLocks noGrp="1"/>
          </p:cNvSpPr>
          <p:nvPr>
            <p:ph sz="quarter" idx="13"/>
          </p:nvPr>
        </p:nvSpPr>
        <p:spPr bwMode="auto">
          <a:xfrm>
            <a:off x="1181099" y="2997200"/>
            <a:ext cx="5676900" cy="1816100"/>
          </a:xfrm>
        </p:spPr>
        <p:txBody>
          <a:bodyPr/>
          <a:lstStyle>
            <a:lvl1pPr marL="228600" indent="-228600">
              <a:buNone/>
              <a:defRPr lang="fr-FR" sz="2600" b="0" i="1">
                <a:solidFill>
                  <a:schemeClr val="bg1"/>
                </a:solidFill>
                <a:latin typeface="Georgia"/>
                <a:ea typeface="Georgia"/>
              </a:defRPr>
            </a:lvl1pPr>
          </a:lstStyle>
          <a:p>
            <a:pPr marL="0" lvl="0" indent="0">
              <a:defRPr/>
            </a:pPr>
            <a:r>
              <a:rPr lang="fr-FR"/>
              <a:t>Cliquez pour modifier les styles du texte du masque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a:ea typeface="Arial"/>
              </a:defRPr>
            </a:lvl1pPr>
          </a:lstStyle>
          <a:p>
            <a:pPr>
              <a:defRPr/>
            </a:pPr>
            <a:fld id="{571799DC-901E-B14A-8054-0AE0FDF86F9C}" type="datetime1">
              <a:rPr lang="fr-FR" smtClean="0"/>
              <a:pPr>
                <a:defRPr/>
              </a:pPr>
              <a:t>27/06/2019</a:t>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a:ea typeface="Arial"/>
              </a:defRPr>
            </a:lvl1pPr>
          </a:lstStyle>
          <a:p>
            <a:pPr>
              <a:defRPr/>
            </a:pPr>
            <a:r>
              <a:rPr lang="fr-FR"/>
              <a:t>ISAE-SUPAERO</a:t>
            </a:r>
            <a:endParaRPr dirty="0"/>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a:ea typeface="Arial"/>
              </a:defRPr>
            </a:lvl1pPr>
          </a:lstStyle>
          <a:p>
            <a:pPr>
              <a:defRPr/>
            </a:pPr>
            <a:fld id="{5E177536-18BF-1743-A360-A4663329E682}" type="slidenum">
              <a:rP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CF7091EC-61AD-FD4A-B9B4-7CA93887C7CA}" type="datetime1">
              <a:rPr lang="fr-FR" smtClean="0"/>
              <a:pPr>
                <a:defRPr/>
              </a:pPr>
              <a:t>27/06/2019</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pPr>
                <a:defRPr/>
              </a:pPr>
              <a:t>‹N›</a:t>
            </a:fld>
            <a:endParaRPr lang="fr-FR"/>
          </a:p>
        </p:txBody>
      </p:sp>
      <p:sp>
        <p:nvSpPr>
          <p:cNvPr id="25" name="Forme libre 18">
            <a:extLst>
              <a:ext uri="{FF2B5EF4-FFF2-40B4-BE49-F238E27FC236}">
                <a16:creationId xmlns:a16="http://schemas.microsoft.com/office/drawing/2014/main" id="{6C4558E4-B38D-4040-9E20-30E5F0499642}"/>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26" name="Grouper 13">
            <a:extLst>
              <a:ext uri="{FF2B5EF4-FFF2-40B4-BE49-F238E27FC236}">
                <a16:creationId xmlns:a16="http://schemas.microsoft.com/office/drawing/2014/main" id="{4BB70C6A-AA5E-E543-926D-63ED27207595}"/>
              </a:ext>
            </a:extLst>
          </p:cNvPr>
          <p:cNvGrpSpPr/>
          <p:nvPr userDrawn="1"/>
        </p:nvGrpSpPr>
        <p:grpSpPr bwMode="auto">
          <a:xfrm>
            <a:off x="0" y="136313"/>
            <a:ext cx="1128128" cy="799613"/>
            <a:chOff x="0" y="136313"/>
            <a:chExt cx="1128128" cy="804749"/>
          </a:xfrm>
        </p:grpSpPr>
        <p:sp>
          <p:nvSpPr>
            <p:cNvPr id="27" name="Forme libre 15">
              <a:extLst>
                <a:ext uri="{FF2B5EF4-FFF2-40B4-BE49-F238E27FC236}">
                  <a16:creationId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28" name="Forme libre 16">
              <a:extLst>
                <a:ext uri="{FF2B5EF4-FFF2-40B4-BE49-F238E27FC236}">
                  <a16:creationId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29" name="Forme libre 14">
            <a:extLst>
              <a:ext uri="{FF2B5EF4-FFF2-40B4-BE49-F238E27FC236}">
                <a16:creationId xmlns:a16="http://schemas.microsoft.com/office/drawing/2014/main" id="{EAC4A7D4-C4E6-054F-9D87-CE1C760A7605}"/>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0" name="Titre 1">
            <a:extLst>
              <a:ext uri="{FF2B5EF4-FFF2-40B4-BE49-F238E27FC236}">
                <a16:creationId xmlns:a16="http://schemas.microsoft.com/office/drawing/2014/main" id="{A264D82C-0B33-EF49-86BB-54BAB7C4A85D}"/>
              </a:ext>
            </a:extLst>
          </p:cNvPr>
          <p:cNvSpPr>
            <a:spLocks noGrp="1"/>
          </p:cNvSpPr>
          <p:nvPr>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404703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5" name="Espace réservé de la date 2"/>
          <p:cNvSpPr>
            <a:spLocks noGrp="1"/>
          </p:cNvSpPr>
          <p:nvPr>
            <p:ph type="dt" sz="half" idx="10"/>
          </p:nvPr>
        </p:nvSpPr>
        <p:spPr bwMode="auto"/>
        <p:txBody>
          <a:bodyPr/>
          <a:lstStyle/>
          <a:p>
            <a:pPr>
              <a:defRPr/>
            </a:pPr>
            <a:fld id="{995ABFFC-9B3E-E046-B16A-EAB56573FF59}" type="datetime1">
              <a:rPr lang="fr-FR" smtClean="0"/>
              <a:pPr>
                <a:defRPr/>
              </a:pPr>
              <a:t>27/06/2019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15"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16" name="CustomShape 14"/>
          <p:cNvSpPr/>
          <p:nvPr userDrawn="1"/>
        </p:nvSpPr>
        <p:spPr bwMode="auto">
          <a:xfrm rot="20845800">
            <a:off x="1173756" y="1782540"/>
            <a:ext cx="4489973" cy="1270438"/>
          </a:xfrm>
          <a:prstGeom prst="rect">
            <a:avLst/>
          </a:prstGeom>
          <a:noFill/>
          <a:ln>
            <a:noFill/>
          </a:ln>
          <a:effectLst/>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17"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18"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19"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20" name="Espace réservé du contenu 14"/>
          <p:cNvSpPr>
            <a:spLocks noGrp="1"/>
          </p:cNvSpPr>
          <p:nvPr>
            <p:ph sz="quarter" idx="13"/>
          </p:nvPr>
        </p:nvSpPr>
        <p:spPr bwMode="auto">
          <a:xfrm>
            <a:off x="656492" y="1218194"/>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1" name="Espace réservé du contenu 14"/>
          <p:cNvSpPr>
            <a:spLocks noGrp="1"/>
          </p:cNvSpPr>
          <p:nvPr>
            <p:ph sz="quarter" idx="14"/>
          </p:nvPr>
        </p:nvSpPr>
        <p:spPr bwMode="auto">
          <a:xfrm>
            <a:off x="6444145" y="1203545"/>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2" name="Espace réservé du contenu 14"/>
          <p:cNvSpPr>
            <a:spLocks noGrp="1"/>
          </p:cNvSpPr>
          <p:nvPr>
            <p:ph sz="quarter" idx="15"/>
          </p:nvPr>
        </p:nvSpPr>
        <p:spPr bwMode="auto">
          <a:xfrm>
            <a:off x="6433888"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23" name="Espace réservé du contenu 14"/>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
        <p:nvSpPr>
          <p:cNvPr id="26" name="Forme libre 18">
            <a:extLst>
              <a:ext uri="{FF2B5EF4-FFF2-40B4-BE49-F238E27FC236}">
                <a16:creationId xmlns:a16="http://schemas.microsoft.com/office/drawing/2014/main" id="{97E1992B-F23E-FE4B-A696-646BC8E0AB53}"/>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30" name="Grouper 13">
            <a:extLst>
              <a:ext uri="{FF2B5EF4-FFF2-40B4-BE49-F238E27FC236}">
                <a16:creationId xmlns:a16="http://schemas.microsoft.com/office/drawing/2014/main" id="{CE66B4CC-FD6D-7C46-8686-E46B2AD83AC2}"/>
              </a:ext>
            </a:extLst>
          </p:cNvPr>
          <p:cNvGrpSpPr/>
          <p:nvPr userDrawn="1"/>
        </p:nvGrpSpPr>
        <p:grpSpPr bwMode="auto">
          <a:xfrm>
            <a:off x="0" y="136313"/>
            <a:ext cx="1128128" cy="799613"/>
            <a:chOff x="0" y="136313"/>
            <a:chExt cx="1128128" cy="804749"/>
          </a:xfrm>
        </p:grpSpPr>
        <p:sp>
          <p:nvSpPr>
            <p:cNvPr id="31" name="Forme libre 15">
              <a:extLst>
                <a:ext uri="{FF2B5EF4-FFF2-40B4-BE49-F238E27FC236}">
                  <a16:creationId xmlns:a16="http://schemas.microsoft.com/office/drawing/2014/main" id="{26778EA5-7AB6-4A48-86F8-4B186163F590}"/>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2" name="Forme libre 16">
              <a:extLst>
                <a:ext uri="{FF2B5EF4-FFF2-40B4-BE49-F238E27FC236}">
                  <a16:creationId xmlns:a16="http://schemas.microsoft.com/office/drawing/2014/main" id="{327C4C1F-A879-1248-8637-8F44CE2657CD}"/>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33" name="Forme libre 14">
            <a:extLst>
              <a:ext uri="{FF2B5EF4-FFF2-40B4-BE49-F238E27FC236}">
                <a16:creationId xmlns:a16="http://schemas.microsoft.com/office/drawing/2014/main" id="{5E5104AD-497F-0D48-AEE2-986A940384FC}"/>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4" name="Titre 1">
            <a:extLst>
              <a:ext uri="{FF2B5EF4-FFF2-40B4-BE49-F238E27FC236}">
                <a16:creationId xmlns:a16="http://schemas.microsoft.com/office/drawing/2014/main" id="{CE52B886-49FA-934F-98DA-6762814AC526}"/>
              </a:ext>
            </a:extLst>
          </p:cNvPr>
          <p:cNvSpPr>
            <a:spLocks noGrp="1"/>
          </p:cNvSpPr>
          <p:nvPr>
            <p:ph type="title"/>
          </p:nvPr>
        </p:nvSpPr>
        <p:spPr bwMode="auto">
          <a:xfrm>
            <a:off x="656493" y="0"/>
            <a:ext cx="11535507" cy="929246"/>
          </a:xfrm>
        </p:spPr>
        <p:txBody>
          <a:bodyP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88503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p:nvPr>
        </p:nvSpPr>
        <p:spPr bwMode="auto">
          <a:xfrm>
            <a:off x="138113" y="2100263"/>
            <a:ext cx="7505700" cy="837406"/>
          </a:xfrm>
        </p:spPr>
        <p:txBody>
          <a:bodyPr anchor="b">
            <a:normAutofit/>
          </a:bodyPr>
          <a:lstStyle>
            <a:lvl1pPr algn="l">
              <a:defRPr sz="3200">
                <a:latin typeface="Georgia"/>
                <a:ea typeface="Georgia"/>
              </a:defRPr>
            </a:lvl1pPr>
          </a:lstStyle>
          <a:p>
            <a:pPr>
              <a:defRPr/>
            </a:pPr>
            <a:r>
              <a:rPr lang="fr-FR"/>
              <a:t>Cliquez et modifiez le titre</a:t>
            </a:r>
            <a:endParaRPr/>
          </a:p>
        </p:txBody>
      </p:sp>
      <p:sp>
        <p:nvSpPr>
          <p:cNvPr id="5" name="Sous-titre 2"/>
          <p:cNvSpPr>
            <a:spLocks noGrp="1"/>
          </p:cNvSpPr>
          <p:nvPr>
            <p:ph type="subTitle" idx="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endParaRP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fr-FR" smtClean="0"/>
              <a:pPr>
                <a:defRPr/>
              </a:pPr>
              <a:t>27/06/2019</a:t>
            </a:fld>
            <a:endParaRPr lang="mr-IN"/>
          </a:p>
        </p:txBody>
      </p:sp>
      <p:sp>
        <p:nvSpPr>
          <p:cNvPr id="7" name="Espace réservé du pied de page 4"/>
          <p:cNvSpPr>
            <a:spLocks noGrp="1"/>
          </p:cNvSpPr>
          <p:nvPr>
            <p:ph type="ftr" sz="quarter" idx="11"/>
          </p:nvPr>
        </p:nvSpPr>
        <p:spPr bwMode="auto"/>
        <p:txBody>
          <a:bodyPr/>
          <a:lstStyle/>
          <a:p>
            <a:pPr>
              <a:defRPr/>
            </a:pPr>
            <a:r>
              <a:rPr lang="fr-FR"/>
              <a:t>ISAE-SUPAERO</a:t>
            </a:r>
            <a:endParaRP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smtClean="0"/>
            </a:lvl1pPr>
          </a:lstStyle>
          <a:p>
            <a:fld id="{5E177536-18BF-1743-A360-A4663329E682}" type="slidenum">
              <a:rPr lang="uk-UA" smtClean="0"/>
              <a:pPr/>
              <a:t>‹N›</a:t>
            </a:fld>
            <a:endParaRPr lang="uk-UA"/>
          </a:p>
        </p:txBody>
      </p:sp>
      <p:pic>
        <p:nvPicPr>
          <p:cNvPr id="9" name="Image 6"/>
          <p:cNvPicPr/>
          <p:nvPr userDrawn="1"/>
        </p:nvPicPr>
        <p:blipFill>
          <a:blip r:embed="rId3"/>
          <a:stretch/>
        </p:blipFill>
        <p:spPr bwMode="auto">
          <a:xfrm>
            <a:off x="9626600" y="5185847"/>
            <a:ext cx="1716329" cy="1041502"/>
          </a:xfrm>
          <a:prstGeom prst="rect">
            <a:avLst/>
          </a:prstGeom>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a:ea typeface="Arial"/>
              </a:rPr>
              <a:t>Institut Supérieur de l’Aéronautique et de l’Espace</a:t>
            </a:r>
            <a:endParaRPr/>
          </a:p>
          <a:p>
            <a:pPr>
              <a:spcBef>
                <a:spcPts val="0"/>
              </a:spcBef>
              <a:defRPr/>
            </a:pPr>
            <a:endParaRPr lang="fr-FR" sz="400">
              <a:solidFill>
                <a:srgbClr val="B1B3B4"/>
              </a:solidFill>
              <a:latin typeface="Arial"/>
              <a:ea typeface="Arial"/>
            </a:endParaRPr>
          </a:p>
          <a:p>
            <a:pPr>
              <a:spcBef>
                <a:spcPts val="0"/>
              </a:spcBef>
              <a:defRPr/>
            </a:pPr>
            <a:r>
              <a:rPr lang="fr-FR" sz="1200">
                <a:solidFill>
                  <a:srgbClr val="B1B3B4"/>
                </a:solidFill>
                <a:latin typeface="Arial"/>
                <a:ea typeface="Arial"/>
              </a:rPr>
              <a:t>10, avenue Edouard Belin </a:t>
            </a:r>
            <a:r>
              <a:rPr lang="mr-IN" sz="1200">
                <a:solidFill>
                  <a:srgbClr val="B1B3B4"/>
                </a:solidFill>
                <a:latin typeface="Arial"/>
                <a:ea typeface="Arial"/>
              </a:rPr>
              <a:t>–</a:t>
            </a:r>
            <a:r>
              <a:rPr lang="fr-FR" sz="1200">
                <a:solidFill>
                  <a:srgbClr val="B1B3B4"/>
                </a:solidFill>
                <a:latin typeface="Arial"/>
                <a:ea typeface="Arial"/>
              </a:rPr>
              <a:t> BP 54032</a:t>
            </a:r>
            <a:endParaRPr/>
          </a:p>
          <a:p>
            <a:pPr>
              <a:spcBef>
                <a:spcPts val="0"/>
              </a:spcBef>
              <a:defRPr/>
            </a:pPr>
            <a:r>
              <a:rPr lang="fr-FR" sz="1200">
                <a:solidFill>
                  <a:srgbClr val="B1B3B4"/>
                </a:solidFill>
                <a:latin typeface="Arial"/>
                <a:ea typeface="Arial"/>
              </a:rPr>
              <a:t>31055 Toulouse Cedex 4 </a:t>
            </a:r>
            <a:r>
              <a:rPr lang="mr-IN" sz="1200">
                <a:solidFill>
                  <a:srgbClr val="B1B3B4"/>
                </a:solidFill>
                <a:latin typeface="Arial"/>
                <a:ea typeface="Arial"/>
              </a:rPr>
              <a:t>–</a:t>
            </a:r>
            <a:r>
              <a:rPr lang="fr-FR" sz="1200">
                <a:solidFill>
                  <a:srgbClr val="B1B3B4"/>
                </a:solidFill>
                <a:latin typeface="Arial"/>
                <a:ea typeface="Arial"/>
              </a:rPr>
              <a:t> France</a:t>
            </a:r>
            <a:endParaRPr/>
          </a:p>
          <a:p>
            <a:pPr>
              <a:spcBef>
                <a:spcPts val="0"/>
              </a:spcBef>
              <a:defRPr/>
            </a:pPr>
            <a:r>
              <a:rPr lang="fr-FR" sz="1200">
                <a:solidFill>
                  <a:srgbClr val="B1B3B4"/>
                </a:solidFill>
                <a:latin typeface="Arial"/>
                <a:ea typeface="Arial"/>
              </a:rPr>
              <a:t>T +33 5 61 33 80 80</a:t>
            </a:r>
            <a:endParaRPr/>
          </a:p>
          <a:p>
            <a:pPr>
              <a:spcBef>
                <a:spcPts val="0"/>
              </a:spcBef>
              <a:defRPr/>
            </a:pPr>
            <a:endParaRPr lang="fr-FR" sz="400"/>
          </a:p>
          <a:p>
            <a:pPr>
              <a:defRPr/>
            </a:pPr>
            <a:r>
              <a:rPr lang="fr-FR" sz="1200" b="1">
                <a:solidFill>
                  <a:srgbClr val="FFED00"/>
                </a:solidFill>
                <a:latin typeface="Georgia"/>
                <a:ea typeface="Georgia"/>
              </a:rPr>
              <a:t>www.isae-supaero.fr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endParaRP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a:ea typeface="Arial"/>
              </a:defRPr>
            </a:lvl1pPr>
          </a:lstStyle>
          <a:p>
            <a:pPr>
              <a:defRPr/>
            </a:pPr>
            <a:fld id="{0099A96A-D168-8043-BB72-9B38DB0745DD}" type="datetime1">
              <a:rPr lang="fr-FR" smtClean="0"/>
              <a:pPr>
                <a:defRPr/>
              </a:pPr>
              <a:t>27/06/2019</a:t>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a:ea typeface="Arial"/>
              </a:defRPr>
            </a:lvl1pPr>
          </a:lstStyle>
          <a:p>
            <a:pPr>
              <a:defRPr/>
            </a:pPr>
            <a:r>
              <a:rPr lang="fr-FR"/>
              <a:t>ISAE-SUPAERO</a:t>
            </a:r>
            <a:endParaRP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a:ea typeface="Arial"/>
              </a:defRPr>
            </a:lvl1pPr>
          </a:lstStyle>
          <a:p>
            <a:pPr>
              <a:defRPr/>
            </a:pPr>
            <a:fld id="{5E177536-18BF-1743-A360-A4663329E682}" type="slidenum">
              <a:rPr/>
              <a:pPr>
                <a:defRPr/>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1" r:id="rId4"/>
    <p:sldLayoutId id="2147483654" r:id="rId5"/>
    <p:sldLayoutId id="2147483665" r:id="rId6"/>
    <p:sldLayoutId id="2147483666" r:id="rId7"/>
    <p:sldLayoutId id="2147483652" r:id="rId8"/>
    <p:sldLayoutId id="2147483653" r:id="rId9"/>
    <p:sldLayoutId id="2147483655" r:id="rId10"/>
    <p:sldLayoutId id="2147483656" r:id="rId11"/>
    <p:sldLayoutId id="2147483657" r:id="rId12"/>
    <p:sldLayoutId id="2147483658" r:id="rId13"/>
    <p:sldLayoutId id="2147483659" r:id="rId14"/>
    <p:sldLayoutId id="2147483660" r:id="rId15"/>
    <p:sldLayoutId id="2147483661" r:id="rId16"/>
  </p:sldLayoutIdLst>
  <p:hf hdr="0" dt="0"/>
  <p:txStyles>
    <p:titleStyle>
      <a:lvl1pPr algn="r" defTabSz="914400">
        <a:lnSpc>
          <a:spcPct val="90000"/>
        </a:lnSpc>
        <a:spcBef>
          <a:spcPts val="0"/>
        </a:spcBef>
        <a:buNone/>
        <a:defRPr sz="4000" b="1">
          <a:solidFill>
            <a:schemeClr val="tx1"/>
          </a:solidFill>
          <a:latin typeface="Arial"/>
          <a:ea typeface="Arial"/>
        </a:defRPr>
      </a:lvl1pPr>
    </p:titleStyle>
    <p:bodyStyle>
      <a:lvl1pPr marL="228600" indent="-228600" algn="l" defTabSz="914400">
        <a:lnSpc>
          <a:spcPct val="90000"/>
        </a:lnSpc>
        <a:spcBef>
          <a:spcPts val="1000"/>
        </a:spcBef>
        <a:buFont typeface="Arial"/>
        <a:buChar char="•"/>
        <a:defRPr sz="2800">
          <a:solidFill>
            <a:schemeClr val="tx1"/>
          </a:solidFill>
          <a:latin typeface="Arial"/>
          <a:ea typeface="Arial"/>
        </a:defRPr>
      </a:lvl1pPr>
      <a:lvl2pPr marL="685800" indent="-228600" algn="l" defTabSz="914400">
        <a:lnSpc>
          <a:spcPct val="90000"/>
        </a:lnSpc>
        <a:spcBef>
          <a:spcPts val="500"/>
        </a:spcBef>
        <a:buFont typeface="Arial"/>
        <a:buChar char="•"/>
        <a:defRPr sz="2400">
          <a:solidFill>
            <a:schemeClr val="tx1"/>
          </a:solidFill>
          <a:latin typeface="Arial"/>
          <a:ea typeface="Arial"/>
        </a:defRPr>
      </a:lvl2pPr>
      <a:lvl3pPr marL="1143000" indent="-228600" algn="l" defTabSz="914400">
        <a:lnSpc>
          <a:spcPct val="90000"/>
        </a:lnSpc>
        <a:spcBef>
          <a:spcPts val="500"/>
        </a:spcBef>
        <a:buFont typeface="Arial"/>
        <a:buChar char="•"/>
        <a:defRPr sz="2000">
          <a:solidFill>
            <a:schemeClr val="tx1"/>
          </a:solidFill>
          <a:latin typeface="Arial"/>
          <a:ea typeface="Arial"/>
        </a:defRPr>
      </a:lvl3pPr>
      <a:lvl4pPr marL="1600200" indent="-228600" algn="l" defTabSz="914400">
        <a:lnSpc>
          <a:spcPct val="90000"/>
        </a:lnSpc>
        <a:spcBef>
          <a:spcPts val="500"/>
        </a:spcBef>
        <a:buFont typeface="Arial"/>
        <a:buChar char="•"/>
        <a:defRPr sz="1800">
          <a:solidFill>
            <a:schemeClr val="tx1"/>
          </a:solidFill>
          <a:latin typeface="Arial"/>
          <a:ea typeface="Arial"/>
        </a:defRPr>
      </a:lvl4pPr>
      <a:lvl5pPr marL="2057400" indent="-228600" algn="l" defTabSz="914400">
        <a:lnSpc>
          <a:spcPct val="90000"/>
        </a:lnSpc>
        <a:spcBef>
          <a:spcPts val="500"/>
        </a:spcBef>
        <a:buFont typeface="Arial"/>
        <a:buChar char="•"/>
        <a:defRPr sz="1800">
          <a:solidFill>
            <a:schemeClr val="tx1"/>
          </a:solidFill>
          <a:latin typeface="Arial"/>
          <a:ea typeface="Arial"/>
        </a:defRPr>
      </a:lvl5pPr>
      <a:lvl6pPr marL="2514600" indent="-228600" algn="l" defTabSz="914400">
        <a:lnSpc>
          <a:spcPct val="90000"/>
        </a:lnSpc>
        <a:spcBef>
          <a:spcPts val="500"/>
        </a:spcBef>
        <a:buFont typeface="Arial"/>
        <a:buChar char="•"/>
        <a:defRPr sz="1800">
          <a:solidFill>
            <a:schemeClr val="tx1"/>
          </a:solidFill>
          <a:latin typeface="+mn-lt"/>
          <a:ea typeface="+mn-ea"/>
        </a:defRPr>
      </a:lvl6pPr>
      <a:lvl7pPr marL="2971800" indent="-228600" algn="l" defTabSz="914400">
        <a:lnSpc>
          <a:spcPct val="90000"/>
        </a:lnSpc>
        <a:spcBef>
          <a:spcPts val="500"/>
        </a:spcBef>
        <a:buFont typeface="Arial"/>
        <a:buChar char="•"/>
        <a:defRPr sz="1800">
          <a:solidFill>
            <a:schemeClr val="tx1"/>
          </a:solidFill>
          <a:latin typeface="+mn-lt"/>
          <a:ea typeface="+mn-ea"/>
        </a:defRPr>
      </a:lvl7pPr>
      <a:lvl8pPr marL="3429000" indent="-228600" algn="l" defTabSz="914400">
        <a:lnSpc>
          <a:spcPct val="90000"/>
        </a:lnSpc>
        <a:spcBef>
          <a:spcPts val="500"/>
        </a:spcBef>
        <a:buFont typeface="Arial"/>
        <a:buChar char="•"/>
        <a:defRPr sz="1800">
          <a:solidFill>
            <a:schemeClr val="tx1"/>
          </a:solidFill>
          <a:latin typeface="+mn-lt"/>
          <a:ea typeface="+mn-ea"/>
        </a:defRPr>
      </a:lvl8pPr>
      <a:lvl9pPr marL="3886200" indent="-228600" algn="l" defTabSz="914400">
        <a:lnSpc>
          <a:spcPct val="90000"/>
        </a:lnSpc>
        <a:spcBef>
          <a:spcPts val="500"/>
        </a:spcBef>
        <a:buFont typeface="Arial"/>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ti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www.sudret.ibk.ethz.ch/research/past-projects/polynomial-chaos-kriging.html" TargetMode="External"/><Relationship Id="rId2" Type="http://schemas.openxmlformats.org/officeDocument/2006/relationships/hyperlink" Target="https://www.onera.fr/en/news/onera-m6-wing-star-of-cfd" TargetMode="External"/><Relationship Id="rId1" Type="http://schemas.openxmlformats.org/officeDocument/2006/relationships/slideLayout" Target="../slideLayouts/slideLayout5.xml"/><Relationship Id="rId4" Type="http://schemas.openxmlformats.org/officeDocument/2006/relationships/hyperlink" Target="https://commonresearchmodel.larc.nasa.gov/files/2014/02/CRM_wingboxFEM_description_1.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A965CE5-6B75-164F-B0B9-551BDEB21EFF}"/>
              </a:ext>
            </a:extLst>
          </p:cNvPr>
          <p:cNvSpPr>
            <a:spLocks noGrp="1"/>
          </p:cNvSpPr>
          <p:nvPr>
            <p:ph type="title"/>
          </p:nvPr>
        </p:nvSpPr>
        <p:spPr>
          <a:xfrm>
            <a:off x="119336" y="940192"/>
            <a:ext cx="7823169" cy="1985817"/>
          </a:xfrm>
        </p:spPr>
        <p:txBody>
          <a:bodyPr/>
          <a:lstStyle/>
          <a:p>
            <a:pPr algn="l">
              <a:lnSpc>
                <a:spcPct val="100000"/>
              </a:lnSpc>
              <a:spcBef>
                <a:spcPts val="1000"/>
              </a:spcBef>
            </a:pPr>
            <a:r>
              <a:rPr lang="en-US" sz="3400" dirty="0">
                <a:solidFill>
                  <a:schemeClr val="tx1"/>
                </a:solidFill>
                <a:latin typeface="Georgia" panose="02040502050405020303" pitchFamily="18" charset="0"/>
                <a:cs typeface="Arial" panose="020B0604020202020204" pitchFamily="34" charset="0"/>
              </a:rPr>
              <a:t>Development of a low fidelity structural model for multifidelity aeroelastic optimization</a:t>
            </a:r>
          </a:p>
        </p:txBody>
      </p:sp>
      <p:sp>
        <p:nvSpPr>
          <p:cNvPr id="7" name="Espace réservé du contenu 6">
            <a:extLst>
              <a:ext uri="{FF2B5EF4-FFF2-40B4-BE49-F238E27FC236}">
                <a16:creationId xmlns:a16="http://schemas.microsoft.com/office/drawing/2014/main" id="{7630239C-76CD-3249-ABFF-D1A1C1969B23}"/>
              </a:ext>
            </a:extLst>
          </p:cNvPr>
          <p:cNvSpPr>
            <a:spLocks noGrp="1"/>
          </p:cNvSpPr>
          <p:nvPr>
            <p:ph sz="quarter" idx="13"/>
          </p:nvPr>
        </p:nvSpPr>
        <p:spPr>
          <a:xfrm>
            <a:off x="263352" y="3531415"/>
            <a:ext cx="4968552" cy="1224136"/>
          </a:xfrm>
        </p:spPr>
        <p:txBody>
          <a:bodyPr>
            <a:normAutofit/>
          </a:bodyPr>
          <a:lstStyle/>
          <a:p>
            <a:pPr>
              <a:lnSpc>
                <a:spcPct val="100000"/>
              </a:lnSpc>
            </a:pPr>
            <a:r>
              <a:rPr lang="en-US" sz="2400" b="1" dirty="0">
                <a:solidFill>
                  <a:schemeClr val="tx1"/>
                </a:solidFill>
                <a:latin typeface="Georgia" panose="02040502050405020303" pitchFamily="18" charset="0"/>
                <a:cs typeface="Arial" panose="020B0604020202020204" pitchFamily="34" charset="0"/>
              </a:rPr>
              <a:t>Author</a:t>
            </a:r>
            <a:r>
              <a:rPr lang="fr-FR" sz="2400" b="1" dirty="0">
                <a:solidFill>
                  <a:schemeClr val="tx1"/>
                </a:solidFill>
                <a:latin typeface="Georgia" panose="02040502050405020303" pitchFamily="18" charset="0"/>
                <a:cs typeface="Arial" panose="020B0604020202020204" pitchFamily="34" charset="0"/>
              </a:rPr>
              <a:t>:</a:t>
            </a:r>
          </a:p>
          <a:p>
            <a:pPr>
              <a:lnSpc>
                <a:spcPct val="100000"/>
              </a:lnSpc>
            </a:pPr>
            <a:r>
              <a:rPr lang="fr-FR" sz="2400" b="1" dirty="0">
                <a:solidFill>
                  <a:schemeClr val="tx1"/>
                </a:solidFill>
                <a:latin typeface="Georgia" panose="02040502050405020303" pitchFamily="18" charset="0"/>
                <a:cs typeface="Arial" panose="020B0604020202020204" pitchFamily="34" charset="0"/>
              </a:rPr>
              <a:t>Giovanni QUAGLIA</a:t>
            </a:r>
          </a:p>
          <a:p>
            <a:endParaRPr lang="fr-FR" i="1" dirty="0"/>
          </a:p>
          <a:p>
            <a:endParaRPr lang="fr-FR" i="1" dirty="0"/>
          </a:p>
        </p:txBody>
      </p:sp>
      <p:sp>
        <p:nvSpPr>
          <p:cNvPr id="8" name="Espace réservé du numéro de diapositive 7">
            <a:extLst>
              <a:ext uri="{FF2B5EF4-FFF2-40B4-BE49-F238E27FC236}">
                <a16:creationId xmlns:a16="http://schemas.microsoft.com/office/drawing/2014/main" id="{2E8D042E-B905-8147-8337-DFBAEC5F380D}"/>
              </a:ext>
            </a:extLst>
          </p:cNvPr>
          <p:cNvSpPr>
            <a:spLocks noGrp="1"/>
          </p:cNvSpPr>
          <p:nvPr>
            <p:ph type="sldNum" sz="quarter" idx="4294967295"/>
          </p:nvPr>
        </p:nvSpPr>
        <p:spPr>
          <a:xfrm>
            <a:off x="9448800" y="6586538"/>
            <a:ext cx="2743200" cy="261937"/>
          </a:xfrm>
        </p:spPr>
        <p:txBody>
          <a:bodyPr/>
          <a:lstStyle/>
          <a:p>
            <a:pPr>
              <a:defRPr/>
            </a:pPr>
            <a:fld id="{5E177536-18BF-1743-A360-A4663329E682}" type="slidenum">
              <a:rPr lang="fr-FR" smtClean="0"/>
              <a:pPr>
                <a:defRPr/>
              </a:pPr>
              <a:t>1</a:t>
            </a:fld>
            <a:endParaRPr lang="fr-FR"/>
          </a:p>
        </p:txBody>
      </p:sp>
      <p:sp>
        <p:nvSpPr>
          <p:cNvPr id="2" name="CasellaDiTesto 1">
            <a:extLst>
              <a:ext uri="{FF2B5EF4-FFF2-40B4-BE49-F238E27FC236}">
                <a16:creationId xmlns:a16="http://schemas.microsoft.com/office/drawing/2014/main" id="{D00E20F5-AC77-4BA6-A116-C0953E4678A4}"/>
              </a:ext>
            </a:extLst>
          </p:cNvPr>
          <p:cNvSpPr txBox="1"/>
          <p:nvPr/>
        </p:nvSpPr>
        <p:spPr>
          <a:xfrm>
            <a:off x="7680176" y="3531415"/>
            <a:ext cx="5184576" cy="1456809"/>
          </a:xfrm>
          <a:prstGeom prst="rect">
            <a:avLst/>
          </a:prstGeom>
          <a:noFill/>
        </p:spPr>
        <p:txBody>
          <a:bodyPr wrap="square" rtlCol="0">
            <a:spAutoFit/>
          </a:bodyPr>
          <a:lstStyle/>
          <a:p>
            <a:pPr>
              <a:spcBef>
                <a:spcPts val="1000"/>
              </a:spcBef>
            </a:pPr>
            <a:r>
              <a:rPr lang="en-US" sz="2400" b="1" dirty="0">
                <a:latin typeface="Georgia" panose="02040502050405020303" pitchFamily="18" charset="0"/>
              </a:rPr>
              <a:t>Supervisors</a:t>
            </a:r>
            <a:r>
              <a:rPr lang="it-IT" sz="2400" b="1" dirty="0">
                <a:latin typeface="Georgia" panose="02040502050405020303" pitchFamily="18" charset="0"/>
              </a:rPr>
              <a:t>:</a:t>
            </a:r>
          </a:p>
          <a:p>
            <a:pPr>
              <a:spcBef>
                <a:spcPts val="1000"/>
              </a:spcBef>
            </a:pPr>
            <a:r>
              <a:rPr lang="it-IT" sz="2400" b="1" dirty="0">
                <a:latin typeface="Georgia" panose="02040502050405020303" pitchFamily="18" charset="0"/>
              </a:rPr>
              <a:t>Pr. Joseph MORLIER</a:t>
            </a:r>
          </a:p>
          <a:p>
            <a:pPr>
              <a:spcBef>
                <a:spcPts val="1000"/>
              </a:spcBef>
            </a:pPr>
            <a:r>
              <a:rPr lang="it-IT" sz="2400" b="1" dirty="0">
                <a:latin typeface="Georgia" panose="02040502050405020303" pitchFamily="18" charset="0"/>
              </a:rPr>
              <a:t>PhD. Joan MAS COLOMER</a:t>
            </a:r>
          </a:p>
        </p:txBody>
      </p:sp>
      <p:sp>
        <p:nvSpPr>
          <p:cNvPr id="3" name="CasellaDiTesto 2">
            <a:extLst>
              <a:ext uri="{FF2B5EF4-FFF2-40B4-BE49-F238E27FC236}">
                <a16:creationId xmlns:a16="http://schemas.microsoft.com/office/drawing/2014/main" id="{F7EB4153-33D6-4665-BF24-AEABAF23A133}"/>
              </a:ext>
            </a:extLst>
          </p:cNvPr>
          <p:cNvSpPr txBox="1"/>
          <p:nvPr/>
        </p:nvSpPr>
        <p:spPr>
          <a:xfrm>
            <a:off x="4907868" y="5847874"/>
            <a:ext cx="2376264" cy="738664"/>
          </a:xfrm>
          <a:prstGeom prst="rect">
            <a:avLst/>
          </a:prstGeom>
          <a:noFill/>
        </p:spPr>
        <p:txBody>
          <a:bodyPr wrap="square" rtlCol="0">
            <a:spAutoFit/>
          </a:bodyPr>
          <a:lstStyle/>
          <a:p>
            <a:pPr algn="ctr"/>
            <a:r>
              <a:rPr lang="it-IT" sz="2400" b="1" dirty="0">
                <a:latin typeface="Georgia" panose="02040502050405020303" pitchFamily="18" charset="0"/>
              </a:rPr>
              <a:t>27/06/2019</a:t>
            </a:r>
          </a:p>
          <a:p>
            <a:endParaRPr lang="en-US" dirty="0"/>
          </a:p>
        </p:txBody>
      </p:sp>
    </p:spTree>
    <p:extLst>
      <p:ext uri="{BB962C8B-B14F-4D97-AF65-F5344CB8AC3E}">
        <p14:creationId xmlns:p14="http://schemas.microsoft.com/office/powerpoint/2010/main" val="4016826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F88DE1-E466-4FDD-853F-AD1255D8EA5D}"/>
              </a:ext>
            </a:extLst>
          </p:cNvPr>
          <p:cNvSpPr>
            <a:spLocks noGrp="1"/>
          </p:cNvSpPr>
          <p:nvPr>
            <p:ph type="title"/>
          </p:nvPr>
        </p:nvSpPr>
        <p:spPr/>
        <p:txBody>
          <a:bodyPr/>
          <a:lstStyle/>
          <a:p>
            <a:r>
              <a:rPr lang="en-US" dirty="0"/>
              <a:t>Optimization</a:t>
            </a:r>
          </a:p>
        </p:txBody>
      </p:sp>
      <p:sp>
        <p:nvSpPr>
          <p:cNvPr id="4" name="Segnaposto piè di pagina 3">
            <a:extLst>
              <a:ext uri="{FF2B5EF4-FFF2-40B4-BE49-F238E27FC236}">
                <a16:creationId xmlns:a16="http://schemas.microsoft.com/office/drawing/2014/main" id="{0A774B51-6933-4B88-B378-82C3B93D33E8}"/>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9D97CEDC-21EA-49BA-8282-DF7FCF68AFAF}"/>
              </a:ext>
            </a:extLst>
          </p:cNvPr>
          <p:cNvSpPr>
            <a:spLocks noGrp="1"/>
          </p:cNvSpPr>
          <p:nvPr>
            <p:ph type="sldNum" sz="quarter" idx="12"/>
          </p:nvPr>
        </p:nvSpPr>
        <p:spPr/>
        <p:txBody>
          <a:bodyPr/>
          <a:lstStyle/>
          <a:p>
            <a:pPr>
              <a:defRPr/>
            </a:pPr>
            <a:fld id="{5E177536-18BF-1743-A360-A4663329E682}" type="slidenum">
              <a:rPr lang="en-US" smtClean="0"/>
              <a:pPr>
                <a:defRPr/>
              </a:pPr>
              <a:t>10</a:t>
            </a:fld>
            <a:endParaRPr lang="en-US"/>
          </a:p>
        </p:txBody>
      </p:sp>
      <p:pic>
        <p:nvPicPr>
          <p:cNvPr id="8" name="Immagine 7">
            <a:extLst>
              <a:ext uri="{FF2B5EF4-FFF2-40B4-BE49-F238E27FC236}">
                <a16:creationId xmlns:a16="http://schemas.microsoft.com/office/drawing/2014/main" id="{22135A19-D76D-4E6B-AF8C-809F64627198}"/>
              </a:ext>
            </a:extLst>
          </p:cNvPr>
          <p:cNvPicPr>
            <a:picLocks noChangeAspect="1"/>
          </p:cNvPicPr>
          <p:nvPr/>
        </p:nvPicPr>
        <p:blipFill>
          <a:blip r:embed="rId2"/>
          <a:stretch>
            <a:fillRect/>
          </a:stretch>
        </p:blipFill>
        <p:spPr>
          <a:xfrm>
            <a:off x="6483936" y="1091849"/>
            <a:ext cx="5258534" cy="5306165"/>
          </a:xfrm>
          <a:prstGeom prst="rect">
            <a:avLst/>
          </a:prstGeom>
        </p:spPr>
      </p:pic>
      <p:sp>
        <p:nvSpPr>
          <p:cNvPr id="10" name="CasellaDiTesto 9">
            <a:extLst>
              <a:ext uri="{FF2B5EF4-FFF2-40B4-BE49-F238E27FC236}">
                <a16:creationId xmlns:a16="http://schemas.microsoft.com/office/drawing/2014/main" id="{8A154CDD-4AB3-4C4C-8531-029D07C1E254}"/>
              </a:ext>
            </a:extLst>
          </p:cNvPr>
          <p:cNvSpPr txBox="1"/>
          <p:nvPr/>
        </p:nvSpPr>
        <p:spPr>
          <a:xfrm>
            <a:off x="407368" y="1340768"/>
            <a:ext cx="6192688"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Variable optimization can be performed on the surrogate model.</a:t>
            </a:r>
          </a:p>
        </p:txBody>
      </p:sp>
      <p:sp>
        <p:nvSpPr>
          <p:cNvPr id="12" name="CasellaDiTesto 11">
            <a:extLst>
              <a:ext uri="{FF2B5EF4-FFF2-40B4-BE49-F238E27FC236}">
                <a16:creationId xmlns:a16="http://schemas.microsoft.com/office/drawing/2014/main" id="{E1A1BAA8-06B4-4D14-876B-9CAF8378416E}"/>
              </a:ext>
            </a:extLst>
          </p:cNvPr>
          <p:cNvSpPr txBox="1"/>
          <p:nvPr/>
        </p:nvSpPr>
        <p:spPr>
          <a:xfrm>
            <a:off x="407368" y="5355792"/>
            <a:ext cx="4464496"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optimum research balances exploration and exploitation considering the model uncertainty  </a:t>
            </a:r>
            <a:r>
              <a:rPr lang="en-US" dirty="0">
                <a:latin typeface="Arial" panose="020B0604020202020204" pitchFamily="34" charset="0"/>
                <a:cs typeface="Arial" panose="020B0604020202020204" pitchFamily="34" charset="0"/>
                <a:sym typeface="Wingdings" panose="05000000000000000000" pitchFamily="2" charset="2"/>
              </a:rPr>
              <a:t>  Efficient Global Optimization (EGO).</a:t>
            </a:r>
            <a:endParaRPr lang="en-US" dirty="0">
              <a:latin typeface="Arial" panose="020B0604020202020204" pitchFamily="34" charset="0"/>
              <a:cs typeface="Arial" panose="020B0604020202020204" pitchFamily="34" charset="0"/>
            </a:endParaRPr>
          </a:p>
        </p:txBody>
      </p:sp>
      <p:pic>
        <p:nvPicPr>
          <p:cNvPr id="14" name="Immagine 13">
            <a:extLst>
              <a:ext uri="{FF2B5EF4-FFF2-40B4-BE49-F238E27FC236}">
                <a16:creationId xmlns:a16="http://schemas.microsoft.com/office/drawing/2014/main" id="{4FD4377B-03CD-4126-A753-33C87119CD2D}"/>
              </a:ext>
            </a:extLst>
          </p:cNvPr>
          <p:cNvPicPr>
            <a:picLocks noChangeAspect="1"/>
          </p:cNvPicPr>
          <p:nvPr/>
        </p:nvPicPr>
        <p:blipFill>
          <a:blip r:embed="rId3"/>
          <a:stretch>
            <a:fillRect/>
          </a:stretch>
        </p:blipFill>
        <p:spPr>
          <a:xfrm>
            <a:off x="449530" y="2192141"/>
            <a:ext cx="4582164" cy="3105583"/>
          </a:xfrm>
          <a:prstGeom prst="rect">
            <a:avLst/>
          </a:prstGeom>
        </p:spPr>
      </p:pic>
      <p:sp>
        <p:nvSpPr>
          <p:cNvPr id="15" name="CasellaDiTesto 14">
            <a:extLst>
              <a:ext uri="{FF2B5EF4-FFF2-40B4-BE49-F238E27FC236}">
                <a16:creationId xmlns:a16="http://schemas.microsoft.com/office/drawing/2014/main" id="{A8924FC7-88D7-4DAA-8039-409265A160FD}"/>
              </a:ext>
            </a:extLst>
          </p:cNvPr>
          <p:cNvSpPr txBox="1"/>
          <p:nvPr/>
        </p:nvSpPr>
        <p:spPr>
          <a:xfrm>
            <a:off x="1415480" y="3243308"/>
            <a:ext cx="136815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Prediction</a:t>
            </a:r>
          </a:p>
        </p:txBody>
      </p:sp>
      <p:sp>
        <p:nvSpPr>
          <p:cNvPr id="16" name="CasellaDiTesto 15">
            <a:extLst>
              <a:ext uri="{FF2B5EF4-FFF2-40B4-BE49-F238E27FC236}">
                <a16:creationId xmlns:a16="http://schemas.microsoft.com/office/drawing/2014/main" id="{0E66103B-FB0F-492B-90EA-253446A05AD9}"/>
              </a:ext>
            </a:extLst>
          </p:cNvPr>
          <p:cNvSpPr txBox="1"/>
          <p:nvPr/>
        </p:nvSpPr>
        <p:spPr>
          <a:xfrm>
            <a:off x="3702242" y="3707892"/>
            <a:ext cx="136815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Expected Improvement</a:t>
            </a:r>
          </a:p>
        </p:txBody>
      </p:sp>
      <p:cxnSp>
        <p:nvCxnSpPr>
          <p:cNvPr id="18" name="Connettore 2 17">
            <a:extLst>
              <a:ext uri="{FF2B5EF4-FFF2-40B4-BE49-F238E27FC236}">
                <a16:creationId xmlns:a16="http://schemas.microsoft.com/office/drawing/2014/main" id="{7E251CF3-EFAE-4031-9D2A-9F2F13F21172}"/>
              </a:ext>
            </a:extLst>
          </p:cNvPr>
          <p:cNvCxnSpPr>
            <a:cxnSpLocks/>
          </p:cNvCxnSpPr>
          <p:nvPr/>
        </p:nvCxnSpPr>
        <p:spPr>
          <a:xfrm>
            <a:off x="3215680" y="2780928"/>
            <a:ext cx="4531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2CF73531-9FC9-497D-854F-335FE99FC416}"/>
              </a:ext>
            </a:extLst>
          </p:cNvPr>
          <p:cNvSpPr txBox="1"/>
          <p:nvPr/>
        </p:nvSpPr>
        <p:spPr>
          <a:xfrm>
            <a:off x="2279576" y="2623949"/>
            <a:ext cx="136815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Probability</a:t>
            </a:r>
          </a:p>
        </p:txBody>
      </p:sp>
      <p:sp>
        <p:nvSpPr>
          <p:cNvPr id="3" name="CasellaDiTesto 2">
            <a:extLst>
              <a:ext uri="{FF2B5EF4-FFF2-40B4-BE49-F238E27FC236}">
                <a16:creationId xmlns:a16="http://schemas.microsoft.com/office/drawing/2014/main" id="{D46BF8D8-F913-4D03-B5B0-703A92BCC1AA}"/>
              </a:ext>
            </a:extLst>
          </p:cNvPr>
          <p:cNvSpPr txBox="1"/>
          <p:nvPr/>
        </p:nvSpPr>
        <p:spPr>
          <a:xfrm>
            <a:off x="5031694" y="4474329"/>
            <a:ext cx="2808312" cy="584775"/>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[Jones, Journal of Global Optimization, 1998]</a:t>
            </a:r>
          </a:p>
        </p:txBody>
      </p:sp>
      <p:sp>
        <p:nvSpPr>
          <p:cNvPr id="6" name="CasellaDiTesto 5">
            <a:extLst>
              <a:ext uri="{FF2B5EF4-FFF2-40B4-BE49-F238E27FC236}">
                <a16:creationId xmlns:a16="http://schemas.microsoft.com/office/drawing/2014/main" id="{8A0A3857-F803-4925-B223-4EEBD70CD550}"/>
              </a:ext>
            </a:extLst>
          </p:cNvPr>
          <p:cNvSpPr txBox="1"/>
          <p:nvPr/>
        </p:nvSpPr>
        <p:spPr>
          <a:xfrm>
            <a:off x="9388981" y="6426882"/>
            <a:ext cx="2307192"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[Bartoli et al, 2016]</a:t>
            </a:r>
          </a:p>
        </p:txBody>
      </p:sp>
    </p:spTree>
    <p:extLst>
      <p:ext uri="{BB962C8B-B14F-4D97-AF65-F5344CB8AC3E}">
        <p14:creationId xmlns:p14="http://schemas.microsoft.com/office/powerpoint/2010/main" val="4189954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F88DE1-E466-4FDD-853F-AD1255D8EA5D}"/>
              </a:ext>
            </a:extLst>
          </p:cNvPr>
          <p:cNvSpPr>
            <a:spLocks noGrp="1"/>
          </p:cNvSpPr>
          <p:nvPr>
            <p:ph type="title"/>
          </p:nvPr>
        </p:nvSpPr>
        <p:spPr/>
        <p:txBody>
          <a:bodyPr/>
          <a:lstStyle/>
          <a:p>
            <a:r>
              <a:rPr lang="en-US" dirty="0"/>
              <a:t>Optimization</a:t>
            </a:r>
          </a:p>
        </p:txBody>
      </p:sp>
      <p:sp>
        <p:nvSpPr>
          <p:cNvPr id="4" name="Segnaposto piè di pagina 3">
            <a:extLst>
              <a:ext uri="{FF2B5EF4-FFF2-40B4-BE49-F238E27FC236}">
                <a16:creationId xmlns:a16="http://schemas.microsoft.com/office/drawing/2014/main" id="{0A774B51-6933-4B88-B378-82C3B93D33E8}"/>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9D97CEDC-21EA-49BA-8282-DF7FCF68AFAF}"/>
              </a:ext>
            </a:extLst>
          </p:cNvPr>
          <p:cNvSpPr>
            <a:spLocks noGrp="1"/>
          </p:cNvSpPr>
          <p:nvPr>
            <p:ph type="sldNum" sz="quarter" idx="12"/>
          </p:nvPr>
        </p:nvSpPr>
        <p:spPr/>
        <p:txBody>
          <a:bodyPr/>
          <a:lstStyle/>
          <a:p>
            <a:pPr>
              <a:defRPr/>
            </a:pPr>
            <a:fld id="{5E177536-18BF-1743-A360-A4663329E682}" type="slidenum">
              <a:rPr lang="en-US" smtClean="0"/>
              <a:pPr>
                <a:defRPr/>
              </a:pPr>
              <a:t>11</a:t>
            </a:fld>
            <a:endParaRPr lang="en-US"/>
          </a:p>
        </p:txBody>
      </p:sp>
      <p:sp>
        <p:nvSpPr>
          <p:cNvPr id="10" name="CasellaDiTesto 9">
            <a:extLst>
              <a:ext uri="{FF2B5EF4-FFF2-40B4-BE49-F238E27FC236}">
                <a16:creationId xmlns:a16="http://schemas.microsoft.com/office/drawing/2014/main" id="{8A154CDD-4AB3-4C4C-8531-029D07C1E254}"/>
              </a:ext>
            </a:extLst>
          </p:cNvPr>
          <p:cNvSpPr txBox="1"/>
          <p:nvPr/>
        </p:nvSpPr>
        <p:spPr>
          <a:xfrm>
            <a:off x="656493" y="1994250"/>
            <a:ext cx="11344163" cy="34163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Finally:</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It is possible to implement different fidelity in the optimization loop.</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surrogate model must be able to balance the information</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A trade-off cost / accuracy determines how to compute the next query point.</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834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466454-6D55-F54C-8B7D-E286DB292EBD}"/>
              </a:ext>
            </a:extLst>
          </p:cNvPr>
          <p:cNvSpPr>
            <a:spLocks noGrp="1"/>
          </p:cNvSpPr>
          <p:nvPr>
            <p:ph type="title"/>
          </p:nvPr>
        </p:nvSpPr>
        <p:spPr/>
        <p:txBody>
          <a:bodyPr/>
          <a:lstStyle/>
          <a:p>
            <a:r>
              <a:rPr lang="en-US" dirty="0"/>
              <a:t>II.	Research Project	</a:t>
            </a:r>
          </a:p>
        </p:txBody>
      </p:sp>
    </p:spTree>
    <p:extLst>
      <p:ext uri="{BB962C8B-B14F-4D97-AF65-F5344CB8AC3E}">
        <p14:creationId xmlns:p14="http://schemas.microsoft.com/office/powerpoint/2010/main" val="312013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reenshot&#10;&#10;Descrizione generata automaticamente">
            <a:extLst>
              <a:ext uri="{FF2B5EF4-FFF2-40B4-BE49-F238E27FC236}">
                <a16:creationId xmlns:a16="http://schemas.microsoft.com/office/drawing/2014/main" id="{4138F82B-BFB6-47FB-8909-CA6C2D7DEEC3}"/>
              </a:ext>
            </a:extLst>
          </p:cNvPr>
          <p:cNvPicPr>
            <a:picLocks noChangeAspect="1"/>
          </p:cNvPicPr>
          <p:nvPr/>
        </p:nvPicPr>
        <p:blipFill>
          <a:blip r:embed="rId2"/>
          <a:stretch>
            <a:fillRect/>
          </a:stretch>
        </p:blipFill>
        <p:spPr>
          <a:xfrm>
            <a:off x="1692227" y="2357098"/>
            <a:ext cx="8292205" cy="4114773"/>
          </a:xfrm>
          <a:prstGeom prst="rect">
            <a:avLst/>
          </a:prstGeom>
        </p:spPr>
      </p:pic>
      <p:sp>
        <p:nvSpPr>
          <p:cNvPr id="2" name="Titolo 1">
            <a:extLst>
              <a:ext uri="{FF2B5EF4-FFF2-40B4-BE49-F238E27FC236}">
                <a16:creationId xmlns:a16="http://schemas.microsoft.com/office/drawing/2014/main" id="{86B72B55-FD79-454D-9640-7C00DAEA7D67}"/>
              </a:ext>
            </a:extLst>
          </p:cNvPr>
          <p:cNvSpPr>
            <a:spLocks noGrp="1"/>
          </p:cNvSpPr>
          <p:nvPr>
            <p:ph type="title"/>
          </p:nvPr>
        </p:nvSpPr>
        <p:spPr/>
        <p:txBody>
          <a:bodyPr/>
          <a:lstStyle/>
          <a:p>
            <a:r>
              <a:rPr lang="en-US" dirty="0"/>
              <a:t>Introduction</a:t>
            </a:r>
          </a:p>
        </p:txBody>
      </p:sp>
      <p:sp>
        <p:nvSpPr>
          <p:cNvPr id="4" name="Segnaposto piè di pagina 3">
            <a:extLst>
              <a:ext uri="{FF2B5EF4-FFF2-40B4-BE49-F238E27FC236}">
                <a16:creationId xmlns:a16="http://schemas.microsoft.com/office/drawing/2014/main" id="{4B6E9134-8184-4EDE-B14B-415096AEF743}"/>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F9634540-602F-4EFB-8490-5498480564B7}"/>
              </a:ext>
            </a:extLst>
          </p:cNvPr>
          <p:cNvSpPr>
            <a:spLocks noGrp="1"/>
          </p:cNvSpPr>
          <p:nvPr>
            <p:ph type="sldNum" sz="quarter" idx="12"/>
          </p:nvPr>
        </p:nvSpPr>
        <p:spPr/>
        <p:txBody>
          <a:bodyPr/>
          <a:lstStyle/>
          <a:p>
            <a:pPr>
              <a:defRPr/>
            </a:pPr>
            <a:fld id="{5E177536-18BF-1743-A360-A4663329E682}" type="slidenum">
              <a:rPr lang="en-US" smtClean="0"/>
              <a:pPr>
                <a:defRPr/>
              </a:pPr>
              <a:t>13</a:t>
            </a:fld>
            <a:endParaRPr lang="en-US"/>
          </a:p>
        </p:txBody>
      </p:sp>
      <p:sp>
        <p:nvSpPr>
          <p:cNvPr id="9" name="CasellaDiTesto 8">
            <a:extLst>
              <a:ext uri="{FF2B5EF4-FFF2-40B4-BE49-F238E27FC236}">
                <a16:creationId xmlns:a16="http://schemas.microsoft.com/office/drawing/2014/main" id="{0ADD4829-A060-4EED-A019-8612F9F762AD}"/>
              </a:ext>
            </a:extLst>
          </p:cNvPr>
          <p:cNvSpPr txBox="1"/>
          <p:nvPr/>
        </p:nvSpPr>
        <p:spPr>
          <a:xfrm>
            <a:off x="1091444" y="1258270"/>
            <a:ext cx="10009112"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next objective in the research is optimizing an aircraft wing under a Multifidelity approach and using the </a:t>
            </a:r>
            <a:r>
              <a:rPr lang="en-US" sz="2400" dirty="0" err="1">
                <a:latin typeface="Arial" panose="020B0604020202020204" pitchFamily="34" charset="0"/>
                <a:cs typeface="Arial" panose="020B0604020202020204" pitchFamily="34" charset="0"/>
              </a:rPr>
              <a:t>SuperEGO</a:t>
            </a:r>
            <a:r>
              <a:rPr lang="en-US" sz="2400" dirty="0">
                <a:latin typeface="Arial" panose="020B0604020202020204" pitchFamily="34" charset="0"/>
                <a:cs typeface="Arial" panose="020B0604020202020204" pitchFamily="34" charset="0"/>
              </a:rPr>
              <a:t> algorithm.</a:t>
            </a:r>
          </a:p>
        </p:txBody>
      </p:sp>
    </p:spTree>
    <p:extLst>
      <p:ext uri="{BB962C8B-B14F-4D97-AF65-F5344CB8AC3E}">
        <p14:creationId xmlns:p14="http://schemas.microsoft.com/office/powerpoint/2010/main" val="12931828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screenshot&#10;&#10;Descrizione generata automaticamente">
            <a:extLst>
              <a:ext uri="{FF2B5EF4-FFF2-40B4-BE49-F238E27FC236}">
                <a16:creationId xmlns:a16="http://schemas.microsoft.com/office/drawing/2014/main" id="{4138F82B-BFB6-47FB-8909-CA6C2D7DEEC3}"/>
              </a:ext>
            </a:extLst>
          </p:cNvPr>
          <p:cNvPicPr>
            <a:picLocks noChangeAspect="1"/>
          </p:cNvPicPr>
          <p:nvPr/>
        </p:nvPicPr>
        <p:blipFill>
          <a:blip r:embed="rId3"/>
          <a:stretch>
            <a:fillRect/>
          </a:stretch>
        </p:blipFill>
        <p:spPr>
          <a:xfrm>
            <a:off x="1703512" y="2095945"/>
            <a:ext cx="8292205" cy="4114773"/>
          </a:xfrm>
          <a:prstGeom prst="rect">
            <a:avLst/>
          </a:prstGeom>
        </p:spPr>
      </p:pic>
      <p:sp>
        <p:nvSpPr>
          <p:cNvPr id="2" name="Titolo 1">
            <a:extLst>
              <a:ext uri="{FF2B5EF4-FFF2-40B4-BE49-F238E27FC236}">
                <a16:creationId xmlns:a16="http://schemas.microsoft.com/office/drawing/2014/main" id="{86B72B55-FD79-454D-9640-7C00DAEA7D67}"/>
              </a:ext>
            </a:extLst>
          </p:cNvPr>
          <p:cNvSpPr>
            <a:spLocks noGrp="1"/>
          </p:cNvSpPr>
          <p:nvPr>
            <p:ph type="title"/>
          </p:nvPr>
        </p:nvSpPr>
        <p:spPr/>
        <p:txBody>
          <a:bodyPr/>
          <a:lstStyle/>
          <a:p>
            <a:r>
              <a:rPr lang="en-US" dirty="0"/>
              <a:t>Introduction</a:t>
            </a:r>
          </a:p>
        </p:txBody>
      </p:sp>
      <p:sp>
        <p:nvSpPr>
          <p:cNvPr id="4" name="Segnaposto piè di pagina 3">
            <a:extLst>
              <a:ext uri="{FF2B5EF4-FFF2-40B4-BE49-F238E27FC236}">
                <a16:creationId xmlns:a16="http://schemas.microsoft.com/office/drawing/2014/main" id="{4B6E9134-8184-4EDE-B14B-415096AEF743}"/>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F9634540-602F-4EFB-8490-5498480564B7}"/>
              </a:ext>
            </a:extLst>
          </p:cNvPr>
          <p:cNvSpPr>
            <a:spLocks noGrp="1"/>
          </p:cNvSpPr>
          <p:nvPr>
            <p:ph type="sldNum" sz="quarter" idx="12"/>
          </p:nvPr>
        </p:nvSpPr>
        <p:spPr/>
        <p:txBody>
          <a:bodyPr/>
          <a:lstStyle/>
          <a:p>
            <a:pPr>
              <a:defRPr/>
            </a:pPr>
            <a:fld id="{5E177536-18BF-1743-A360-A4663329E682}" type="slidenum">
              <a:rPr lang="en-US" smtClean="0"/>
              <a:pPr>
                <a:defRPr/>
              </a:pPr>
              <a:t>14</a:t>
            </a:fld>
            <a:endParaRPr lang="en-US"/>
          </a:p>
        </p:txBody>
      </p:sp>
      <p:sp>
        <p:nvSpPr>
          <p:cNvPr id="8" name="CasellaDiTesto 7">
            <a:extLst>
              <a:ext uri="{FF2B5EF4-FFF2-40B4-BE49-F238E27FC236}">
                <a16:creationId xmlns:a16="http://schemas.microsoft.com/office/drawing/2014/main" id="{BCDCA2B2-E8C8-42C7-9EA3-0D9BEACF1BF6}"/>
              </a:ext>
            </a:extLst>
          </p:cNvPr>
          <p:cNvSpPr txBox="1"/>
          <p:nvPr/>
        </p:nvSpPr>
        <p:spPr>
          <a:xfrm>
            <a:off x="1487488" y="1264948"/>
            <a:ext cx="9217024" cy="830997"/>
          </a:xfrm>
          <a:prstGeom prst="rect">
            <a:avLst/>
          </a:prstGeom>
          <a:noFill/>
        </p:spPr>
        <p:txBody>
          <a:bodyPr wrap="square" rtlCol="0">
            <a:spAutoFit/>
          </a:bodyPr>
          <a:lstStyle/>
          <a:p>
            <a:pPr algn="ctr"/>
            <a:r>
              <a:rPr lang="en-US" sz="2400" b="1" dirty="0">
                <a:solidFill>
                  <a:srgbClr val="FF0000"/>
                </a:solidFill>
                <a:latin typeface="Arial" panose="020B0604020202020204" pitchFamily="34" charset="0"/>
                <a:cs typeface="Arial" panose="020B0604020202020204" pitchFamily="34" charset="0"/>
              </a:rPr>
              <a:t>Problem</a:t>
            </a:r>
            <a:r>
              <a:rPr lang="en-US" sz="2400" dirty="0">
                <a:solidFill>
                  <a:srgbClr val="FF0000"/>
                </a:solidFill>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the structural model for the FEM analysis has still the same complexity in the HF and LF functions.</a:t>
            </a:r>
          </a:p>
        </p:txBody>
      </p:sp>
      <p:sp>
        <p:nvSpPr>
          <p:cNvPr id="3" name="Rettangolo 2">
            <a:extLst>
              <a:ext uri="{FF2B5EF4-FFF2-40B4-BE49-F238E27FC236}">
                <a16:creationId xmlns:a16="http://schemas.microsoft.com/office/drawing/2014/main" id="{BFC88114-EAF2-4B6A-9B41-28B59EC3DE55}"/>
              </a:ext>
            </a:extLst>
          </p:cNvPr>
          <p:cNvSpPr/>
          <p:nvPr/>
        </p:nvSpPr>
        <p:spPr>
          <a:xfrm>
            <a:off x="7896200" y="4797272"/>
            <a:ext cx="1656184" cy="1007675"/>
          </a:xfrm>
          <a:prstGeom prst="rect">
            <a:avLst/>
          </a:prstGeom>
          <a:noFill/>
          <a:ln w="825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cxnSp>
        <p:nvCxnSpPr>
          <p:cNvPr id="10" name="Connettore diritto 9">
            <a:extLst>
              <a:ext uri="{FF2B5EF4-FFF2-40B4-BE49-F238E27FC236}">
                <a16:creationId xmlns:a16="http://schemas.microsoft.com/office/drawing/2014/main" id="{22B33780-8E48-4938-BB7E-0CD210D99C80}"/>
              </a:ext>
            </a:extLst>
          </p:cNvPr>
          <p:cNvCxnSpPr>
            <a:cxnSpLocks/>
          </p:cNvCxnSpPr>
          <p:nvPr/>
        </p:nvCxnSpPr>
        <p:spPr>
          <a:xfrm>
            <a:off x="7897332" y="4797272"/>
            <a:ext cx="1655052" cy="1007675"/>
          </a:xfrm>
          <a:prstGeom prst="line">
            <a:avLst/>
          </a:prstGeom>
          <a:ln w="793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ttore diritto 10">
            <a:extLst>
              <a:ext uri="{FF2B5EF4-FFF2-40B4-BE49-F238E27FC236}">
                <a16:creationId xmlns:a16="http://schemas.microsoft.com/office/drawing/2014/main" id="{B6560703-BAE9-4843-B432-F639CA01C103}"/>
              </a:ext>
            </a:extLst>
          </p:cNvPr>
          <p:cNvCxnSpPr>
            <a:cxnSpLocks/>
          </p:cNvCxnSpPr>
          <p:nvPr/>
        </p:nvCxnSpPr>
        <p:spPr>
          <a:xfrm flipH="1">
            <a:off x="7896200" y="4797272"/>
            <a:ext cx="1656184" cy="1007675"/>
          </a:xfrm>
          <a:prstGeom prst="line">
            <a:avLst/>
          </a:prstGeom>
          <a:ln w="79375">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Freccia circolare in su 23">
            <a:extLst>
              <a:ext uri="{FF2B5EF4-FFF2-40B4-BE49-F238E27FC236}">
                <a16:creationId xmlns:a16="http://schemas.microsoft.com/office/drawing/2014/main" id="{5688C443-D7C4-4B09-9F38-DE157FAD6123}"/>
              </a:ext>
            </a:extLst>
          </p:cNvPr>
          <p:cNvSpPr/>
          <p:nvPr/>
        </p:nvSpPr>
        <p:spPr>
          <a:xfrm>
            <a:off x="5015880" y="5840163"/>
            <a:ext cx="3816424" cy="469157"/>
          </a:xfrm>
          <a:prstGeom prst="curvedUp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2735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72B55-FD79-454D-9640-7C00DAEA7D67}"/>
              </a:ext>
            </a:extLst>
          </p:cNvPr>
          <p:cNvSpPr>
            <a:spLocks noGrp="1"/>
          </p:cNvSpPr>
          <p:nvPr>
            <p:ph type="title"/>
          </p:nvPr>
        </p:nvSpPr>
        <p:spPr/>
        <p:txBody>
          <a:bodyPr/>
          <a:lstStyle/>
          <a:p>
            <a:r>
              <a:rPr lang="en-US" dirty="0"/>
              <a:t>Introduction</a:t>
            </a:r>
          </a:p>
        </p:txBody>
      </p:sp>
      <p:sp>
        <p:nvSpPr>
          <p:cNvPr id="4" name="Segnaposto piè di pagina 3">
            <a:extLst>
              <a:ext uri="{FF2B5EF4-FFF2-40B4-BE49-F238E27FC236}">
                <a16:creationId xmlns:a16="http://schemas.microsoft.com/office/drawing/2014/main" id="{4B6E9134-8184-4EDE-B14B-415096AEF743}"/>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F9634540-602F-4EFB-8490-5498480564B7}"/>
              </a:ext>
            </a:extLst>
          </p:cNvPr>
          <p:cNvSpPr>
            <a:spLocks noGrp="1"/>
          </p:cNvSpPr>
          <p:nvPr>
            <p:ph type="sldNum" sz="quarter" idx="12"/>
          </p:nvPr>
        </p:nvSpPr>
        <p:spPr/>
        <p:txBody>
          <a:bodyPr/>
          <a:lstStyle/>
          <a:p>
            <a:pPr>
              <a:defRPr/>
            </a:pPr>
            <a:fld id="{5E177536-18BF-1743-A360-A4663329E682}" type="slidenum">
              <a:rPr lang="en-US" smtClean="0"/>
              <a:pPr>
                <a:defRPr/>
              </a:pPr>
              <a:t>15</a:t>
            </a:fld>
            <a:endParaRPr lang="en-US"/>
          </a:p>
        </p:txBody>
      </p:sp>
      <p:sp>
        <p:nvSpPr>
          <p:cNvPr id="8" name="CasellaDiTesto 7">
            <a:extLst>
              <a:ext uri="{FF2B5EF4-FFF2-40B4-BE49-F238E27FC236}">
                <a16:creationId xmlns:a16="http://schemas.microsoft.com/office/drawing/2014/main" id="{BCDCA2B2-E8C8-42C7-9EA3-0D9BEACF1BF6}"/>
              </a:ext>
            </a:extLst>
          </p:cNvPr>
          <p:cNvSpPr txBox="1"/>
          <p:nvPr/>
        </p:nvSpPr>
        <p:spPr>
          <a:xfrm>
            <a:off x="1815734" y="2363582"/>
            <a:ext cx="9217024" cy="3046988"/>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Project planning:</a:t>
            </a:r>
          </a:p>
          <a:p>
            <a:endParaRPr lang="en-US" sz="2400" b="1" dirty="0">
              <a:solidFill>
                <a:srgbClr val="3DA72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Decrease in the original structure mesh resolution producing a new low fidelity representation. (MATLAB environment).</a:t>
            </a:r>
          </a:p>
          <a:p>
            <a:pPr marL="457200" indent="-457200" algn="ctr">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Validation of the correlation between models. (OpenMDAO environment).</a:t>
            </a:r>
          </a:p>
          <a:p>
            <a:pPr algn="ct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8753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466454-6D55-F54C-8B7D-E286DB292EBD}"/>
              </a:ext>
            </a:extLst>
          </p:cNvPr>
          <p:cNvSpPr>
            <a:spLocks noGrp="1"/>
          </p:cNvSpPr>
          <p:nvPr>
            <p:ph type="title"/>
          </p:nvPr>
        </p:nvSpPr>
        <p:spPr/>
        <p:txBody>
          <a:bodyPr/>
          <a:lstStyle/>
          <a:p>
            <a:r>
              <a:rPr lang="en-US" dirty="0"/>
              <a:t>Low fidelity structure design	</a:t>
            </a:r>
          </a:p>
        </p:txBody>
      </p:sp>
    </p:spTree>
    <p:extLst>
      <p:ext uri="{BB962C8B-B14F-4D97-AF65-F5344CB8AC3E}">
        <p14:creationId xmlns:p14="http://schemas.microsoft.com/office/powerpoint/2010/main" val="3832360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72B55-FD79-454D-9640-7C00DAEA7D67}"/>
              </a:ext>
            </a:extLst>
          </p:cNvPr>
          <p:cNvSpPr>
            <a:spLocks noGrp="1"/>
          </p:cNvSpPr>
          <p:nvPr>
            <p:ph type="title"/>
          </p:nvPr>
        </p:nvSpPr>
        <p:spPr/>
        <p:txBody>
          <a:bodyPr/>
          <a:lstStyle/>
          <a:p>
            <a:r>
              <a:rPr lang="en-US" dirty="0"/>
              <a:t>CRM Structural model</a:t>
            </a:r>
          </a:p>
        </p:txBody>
      </p:sp>
      <p:sp>
        <p:nvSpPr>
          <p:cNvPr id="4" name="Segnaposto piè di pagina 3">
            <a:extLst>
              <a:ext uri="{FF2B5EF4-FFF2-40B4-BE49-F238E27FC236}">
                <a16:creationId xmlns:a16="http://schemas.microsoft.com/office/drawing/2014/main" id="{4B6E9134-8184-4EDE-B14B-415096AEF743}"/>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F9634540-602F-4EFB-8490-5498480564B7}"/>
              </a:ext>
            </a:extLst>
          </p:cNvPr>
          <p:cNvSpPr>
            <a:spLocks noGrp="1"/>
          </p:cNvSpPr>
          <p:nvPr>
            <p:ph type="sldNum" sz="quarter" idx="12"/>
          </p:nvPr>
        </p:nvSpPr>
        <p:spPr/>
        <p:txBody>
          <a:bodyPr/>
          <a:lstStyle/>
          <a:p>
            <a:pPr>
              <a:defRPr/>
            </a:pPr>
            <a:fld id="{5E177536-18BF-1743-A360-A4663329E682}" type="slidenum">
              <a:rPr lang="en-US" smtClean="0"/>
              <a:pPr>
                <a:defRPr/>
              </a:pPr>
              <a:t>17</a:t>
            </a:fld>
            <a:endParaRPr lang="en-US"/>
          </a:p>
        </p:txBody>
      </p:sp>
      <p:sp>
        <p:nvSpPr>
          <p:cNvPr id="7" name="CasellaDiTesto 6">
            <a:extLst>
              <a:ext uri="{FF2B5EF4-FFF2-40B4-BE49-F238E27FC236}">
                <a16:creationId xmlns:a16="http://schemas.microsoft.com/office/drawing/2014/main" id="{C90B05D1-B78E-4FC5-BACB-2F034573C489}"/>
              </a:ext>
            </a:extLst>
          </p:cNvPr>
          <p:cNvSpPr txBox="1"/>
          <p:nvPr/>
        </p:nvSpPr>
        <p:spPr>
          <a:xfrm>
            <a:off x="1743726" y="1309738"/>
            <a:ext cx="936104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framework is currently tested on the NASA Common Research Model wing.</a:t>
            </a:r>
          </a:p>
        </p:txBody>
      </p:sp>
      <p:sp>
        <p:nvSpPr>
          <p:cNvPr id="3" name="CasellaDiTesto 2">
            <a:extLst>
              <a:ext uri="{FF2B5EF4-FFF2-40B4-BE49-F238E27FC236}">
                <a16:creationId xmlns:a16="http://schemas.microsoft.com/office/drawing/2014/main" id="{0BB88D27-C69B-464F-984E-EB12A834030C}"/>
              </a:ext>
            </a:extLst>
          </p:cNvPr>
          <p:cNvSpPr txBox="1"/>
          <p:nvPr/>
        </p:nvSpPr>
        <p:spPr>
          <a:xfrm>
            <a:off x="9674127" y="4527456"/>
            <a:ext cx="2520280"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[NASA CRM]</a:t>
            </a:r>
          </a:p>
        </p:txBody>
      </p:sp>
      <p:pic>
        <p:nvPicPr>
          <p:cNvPr id="10" name="Immagine 9" descr="Immagine che contiene strumento&#10;&#10;Descrizione generata automaticamente">
            <a:extLst>
              <a:ext uri="{FF2B5EF4-FFF2-40B4-BE49-F238E27FC236}">
                <a16:creationId xmlns:a16="http://schemas.microsoft.com/office/drawing/2014/main" id="{65FCEB79-F9F4-479D-9FAF-7B6308367E13}"/>
              </a:ext>
            </a:extLst>
          </p:cNvPr>
          <p:cNvPicPr>
            <a:picLocks noChangeAspect="1"/>
          </p:cNvPicPr>
          <p:nvPr/>
        </p:nvPicPr>
        <p:blipFill>
          <a:blip r:embed="rId2"/>
          <a:stretch>
            <a:fillRect/>
          </a:stretch>
        </p:blipFill>
        <p:spPr>
          <a:xfrm>
            <a:off x="3174365" y="2518122"/>
            <a:ext cx="6499762" cy="2544480"/>
          </a:xfrm>
          <a:prstGeom prst="rect">
            <a:avLst/>
          </a:prstGeom>
        </p:spPr>
      </p:pic>
      <p:sp>
        <p:nvSpPr>
          <p:cNvPr id="9" name="CasellaDiTesto 8">
            <a:extLst>
              <a:ext uri="{FF2B5EF4-FFF2-40B4-BE49-F238E27FC236}">
                <a16:creationId xmlns:a16="http://schemas.microsoft.com/office/drawing/2014/main" id="{AE65254E-B008-4544-B4F6-5CE16D747A03}"/>
              </a:ext>
            </a:extLst>
          </p:cNvPr>
          <p:cNvSpPr txBox="1"/>
          <p:nvPr/>
        </p:nvSpPr>
        <p:spPr>
          <a:xfrm>
            <a:off x="1743726" y="5649715"/>
            <a:ext cx="936104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It contains ~10k nodes and ~26k elements.</a:t>
            </a:r>
          </a:p>
        </p:txBody>
      </p:sp>
    </p:spTree>
    <p:extLst>
      <p:ext uri="{BB962C8B-B14F-4D97-AF65-F5344CB8AC3E}">
        <p14:creationId xmlns:p14="http://schemas.microsoft.com/office/powerpoint/2010/main" val="30999067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CRM Structural Model</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18</a:t>
            </a:fld>
            <a:endParaRPr lang="en-US"/>
          </a:p>
        </p:txBody>
      </p:sp>
      <p:sp>
        <p:nvSpPr>
          <p:cNvPr id="9" name="CasellaDiTesto 8">
            <a:extLst>
              <a:ext uri="{FF2B5EF4-FFF2-40B4-BE49-F238E27FC236}">
                <a16:creationId xmlns:a16="http://schemas.microsoft.com/office/drawing/2014/main" id="{DE5F907A-FC07-4E8C-B6F1-E05E69D053E6}"/>
              </a:ext>
            </a:extLst>
          </p:cNvPr>
          <p:cNvSpPr txBox="1"/>
          <p:nvPr/>
        </p:nvSpPr>
        <p:spPr>
          <a:xfrm>
            <a:off x="656493" y="1484784"/>
            <a:ext cx="4114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model includes:</a:t>
            </a:r>
          </a:p>
        </p:txBody>
      </p:sp>
      <p:sp>
        <p:nvSpPr>
          <p:cNvPr id="6" name="CasellaDiTesto 5">
            <a:extLst>
              <a:ext uri="{FF2B5EF4-FFF2-40B4-BE49-F238E27FC236}">
                <a16:creationId xmlns:a16="http://schemas.microsoft.com/office/drawing/2014/main" id="{C4B7DCB8-0E9C-4620-9278-127F91BEE990}"/>
              </a:ext>
            </a:extLst>
          </p:cNvPr>
          <p:cNvSpPr txBox="1"/>
          <p:nvPr/>
        </p:nvSpPr>
        <p:spPr>
          <a:xfrm>
            <a:off x="656493" y="3717031"/>
            <a:ext cx="4114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Ribs, upper and lower skin.</a:t>
            </a:r>
          </a:p>
        </p:txBody>
      </p:sp>
      <p:pic>
        <p:nvPicPr>
          <p:cNvPr id="3" name="Immagine 2">
            <a:extLst>
              <a:ext uri="{FF2B5EF4-FFF2-40B4-BE49-F238E27FC236}">
                <a16:creationId xmlns:a16="http://schemas.microsoft.com/office/drawing/2014/main" id="{40A2C877-409E-441D-A78A-0763F1518533}"/>
              </a:ext>
            </a:extLst>
          </p:cNvPr>
          <p:cNvPicPr>
            <a:picLocks noChangeAspect="1"/>
          </p:cNvPicPr>
          <p:nvPr/>
        </p:nvPicPr>
        <p:blipFill>
          <a:blip r:embed="rId2"/>
          <a:stretch>
            <a:fillRect/>
          </a:stretch>
        </p:blipFill>
        <p:spPr>
          <a:xfrm>
            <a:off x="4943872" y="2622087"/>
            <a:ext cx="6816080" cy="2651552"/>
          </a:xfrm>
          <a:prstGeom prst="rect">
            <a:avLst/>
          </a:prstGeom>
        </p:spPr>
      </p:pic>
    </p:spTree>
    <p:extLst>
      <p:ext uri="{BB962C8B-B14F-4D97-AF65-F5344CB8AC3E}">
        <p14:creationId xmlns:p14="http://schemas.microsoft.com/office/powerpoint/2010/main" val="46656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CRM Structural Model</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19</a:t>
            </a:fld>
            <a:endParaRPr lang="en-US"/>
          </a:p>
        </p:txBody>
      </p:sp>
      <p:sp>
        <p:nvSpPr>
          <p:cNvPr id="9" name="CasellaDiTesto 8">
            <a:extLst>
              <a:ext uri="{FF2B5EF4-FFF2-40B4-BE49-F238E27FC236}">
                <a16:creationId xmlns:a16="http://schemas.microsoft.com/office/drawing/2014/main" id="{DE5F907A-FC07-4E8C-B6F1-E05E69D053E6}"/>
              </a:ext>
            </a:extLst>
          </p:cNvPr>
          <p:cNvSpPr txBox="1"/>
          <p:nvPr/>
        </p:nvSpPr>
        <p:spPr>
          <a:xfrm>
            <a:off x="656493" y="1484784"/>
            <a:ext cx="4114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model includes:</a:t>
            </a:r>
          </a:p>
        </p:txBody>
      </p:sp>
      <p:sp>
        <p:nvSpPr>
          <p:cNvPr id="6" name="CasellaDiTesto 5">
            <a:extLst>
              <a:ext uri="{FF2B5EF4-FFF2-40B4-BE49-F238E27FC236}">
                <a16:creationId xmlns:a16="http://schemas.microsoft.com/office/drawing/2014/main" id="{C4B7DCB8-0E9C-4620-9278-127F91BEE990}"/>
              </a:ext>
            </a:extLst>
          </p:cNvPr>
          <p:cNvSpPr txBox="1"/>
          <p:nvPr/>
        </p:nvSpPr>
        <p:spPr>
          <a:xfrm>
            <a:off x="656493" y="3717031"/>
            <a:ext cx="4114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Spars.</a:t>
            </a:r>
          </a:p>
        </p:txBody>
      </p:sp>
      <p:pic>
        <p:nvPicPr>
          <p:cNvPr id="3" name="Immagine 2">
            <a:extLst>
              <a:ext uri="{FF2B5EF4-FFF2-40B4-BE49-F238E27FC236}">
                <a16:creationId xmlns:a16="http://schemas.microsoft.com/office/drawing/2014/main" id="{16F7ABD7-1008-4D3D-8D08-D9C50B540ACE}"/>
              </a:ext>
            </a:extLst>
          </p:cNvPr>
          <p:cNvPicPr>
            <a:picLocks noChangeAspect="1"/>
          </p:cNvPicPr>
          <p:nvPr/>
        </p:nvPicPr>
        <p:blipFill>
          <a:blip r:embed="rId2"/>
          <a:stretch>
            <a:fillRect/>
          </a:stretch>
        </p:blipFill>
        <p:spPr>
          <a:xfrm>
            <a:off x="3647728" y="2366791"/>
            <a:ext cx="8078334" cy="3162143"/>
          </a:xfrm>
          <a:prstGeom prst="rect">
            <a:avLst/>
          </a:prstGeom>
        </p:spPr>
      </p:pic>
    </p:spTree>
    <p:extLst>
      <p:ext uri="{BB962C8B-B14F-4D97-AF65-F5344CB8AC3E}">
        <p14:creationId xmlns:p14="http://schemas.microsoft.com/office/powerpoint/2010/main" val="1099529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CC2C0A-9D65-004B-B9D6-CED1786FA51D}"/>
              </a:ext>
            </a:extLst>
          </p:cNvPr>
          <p:cNvSpPr>
            <a:spLocks noGrp="1"/>
          </p:cNvSpPr>
          <p:nvPr>
            <p:ph type="title"/>
          </p:nvPr>
        </p:nvSpPr>
        <p:spPr/>
        <p:txBody>
          <a:bodyPr/>
          <a:lstStyle/>
          <a:p>
            <a:r>
              <a:rPr lang="en-US" dirty="0"/>
              <a:t>Context</a:t>
            </a:r>
          </a:p>
        </p:txBody>
      </p:sp>
      <p:sp>
        <p:nvSpPr>
          <p:cNvPr id="9" name="Espace réservé du pied de page 8">
            <a:extLst>
              <a:ext uri="{FF2B5EF4-FFF2-40B4-BE49-F238E27FC236}">
                <a16:creationId xmlns:a16="http://schemas.microsoft.com/office/drawing/2014/main" id="{E837B43B-C458-044D-83D5-72E067294AF8}"/>
              </a:ext>
            </a:extLst>
          </p:cNvPr>
          <p:cNvSpPr>
            <a:spLocks noGrp="1"/>
          </p:cNvSpPr>
          <p:nvPr>
            <p:ph type="ftr" sz="quarter" idx="11"/>
          </p:nvPr>
        </p:nvSpPr>
        <p:spPr/>
        <p:txBody>
          <a:bodyPr/>
          <a:lstStyle/>
          <a:p>
            <a:pPr>
              <a:defRPr/>
            </a:pPr>
            <a:r>
              <a:rPr lang="fr-FR"/>
              <a:t>ISAE-SUPAERO</a:t>
            </a:r>
            <a:endParaRPr lang="fr-FR" dirty="0"/>
          </a:p>
        </p:txBody>
      </p:sp>
      <p:sp>
        <p:nvSpPr>
          <p:cNvPr id="10" name="Espace réservé du numéro de diapositive 9">
            <a:extLst>
              <a:ext uri="{FF2B5EF4-FFF2-40B4-BE49-F238E27FC236}">
                <a16:creationId xmlns:a16="http://schemas.microsoft.com/office/drawing/2014/main" id="{F35686B6-1D91-1E4B-8294-AE090DC909E7}"/>
              </a:ext>
            </a:extLst>
          </p:cNvPr>
          <p:cNvSpPr>
            <a:spLocks noGrp="1"/>
          </p:cNvSpPr>
          <p:nvPr>
            <p:ph type="sldNum" sz="quarter" idx="12"/>
          </p:nvPr>
        </p:nvSpPr>
        <p:spPr/>
        <p:txBody>
          <a:bodyPr/>
          <a:lstStyle/>
          <a:p>
            <a:pPr>
              <a:defRPr/>
            </a:pPr>
            <a:fld id="{5E177536-18BF-1743-A360-A4663329E682}" type="slidenum">
              <a:rPr lang="fr-FR" smtClean="0"/>
              <a:pPr>
                <a:defRPr/>
              </a:pPr>
              <a:t>2</a:t>
            </a:fld>
            <a:endParaRPr lang="fr-FR" dirty="0"/>
          </a:p>
        </p:txBody>
      </p:sp>
      <p:pic>
        <p:nvPicPr>
          <p:cNvPr id="3" name="Immagine 2">
            <a:extLst>
              <a:ext uri="{FF2B5EF4-FFF2-40B4-BE49-F238E27FC236}">
                <a16:creationId xmlns:a16="http://schemas.microsoft.com/office/drawing/2014/main" id="{1162A287-8BF0-4650-8408-01A12724A6C8}"/>
              </a:ext>
            </a:extLst>
          </p:cNvPr>
          <p:cNvPicPr>
            <a:picLocks noChangeAspect="1"/>
          </p:cNvPicPr>
          <p:nvPr/>
        </p:nvPicPr>
        <p:blipFill>
          <a:blip r:embed="rId2"/>
          <a:stretch>
            <a:fillRect/>
          </a:stretch>
        </p:blipFill>
        <p:spPr>
          <a:xfrm>
            <a:off x="259332" y="2828688"/>
            <a:ext cx="3346648" cy="1840656"/>
          </a:xfrm>
          <a:prstGeom prst="rect">
            <a:avLst/>
          </a:prstGeom>
        </p:spPr>
      </p:pic>
      <p:pic>
        <p:nvPicPr>
          <p:cNvPr id="7" name="Immagine 6">
            <a:extLst>
              <a:ext uri="{FF2B5EF4-FFF2-40B4-BE49-F238E27FC236}">
                <a16:creationId xmlns:a16="http://schemas.microsoft.com/office/drawing/2014/main" id="{4AEEFC98-38A2-47C6-B868-FCCE4D0F0E91}"/>
              </a:ext>
            </a:extLst>
          </p:cNvPr>
          <p:cNvPicPr>
            <a:picLocks noChangeAspect="1"/>
          </p:cNvPicPr>
          <p:nvPr/>
        </p:nvPicPr>
        <p:blipFill>
          <a:blip r:embed="rId3"/>
          <a:stretch>
            <a:fillRect/>
          </a:stretch>
        </p:blipFill>
        <p:spPr>
          <a:xfrm>
            <a:off x="4419165" y="2460052"/>
            <a:ext cx="7513503" cy="2577928"/>
          </a:xfrm>
          <a:prstGeom prst="rect">
            <a:avLst/>
          </a:prstGeom>
        </p:spPr>
      </p:pic>
      <p:cxnSp>
        <p:nvCxnSpPr>
          <p:cNvPr id="11" name="Connettore 2 10">
            <a:extLst>
              <a:ext uri="{FF2B5EF4-FFF2-40B4-BE49-F238E27FC236}">
                <a16:creationId xmlns:a16="http://schemas.microsoft.com/office/drawing/2014/main" id="{1038CC90-369C-49D3-897C-C6F47AA1663C}"/>
              </a:ext>
            </a:extLst>
          </p:cNvPr>
          <p:cNvCxnSpPr>
            <a:cxnSpLocks/>
          </p:cNvCxnSpPr>
          <p:nvPr/>
        </p:nvCxnSpPr>
        <p:spPr>
          <a:xfrm>
            <a:off x="3747982" y="3573016"/>
            <a:ext cx="5812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CasellaDiTesto 12">
            <a:extLst>
              <a:ext uri="{FF2B5EF4-FFF2-40B4-BE49-F238E27FC236}">
                <a16:creationId xmlns:a16="http://schemas.microsoft.com/office/drawing/2014/main" id="{D698E8DA-89ED-4FB5-93C3-AAEEEF534FC9}"/>
              </a:ext>
            </a:extLst>
          </p:cNvPr>
          <p:cNvSpPr txBox="1"/>
          <p:nvPr/>
        </p:nvSpPr>
        <p:spPr>
          <a:xfrm>
            <a:off x="1415480" y="4669344"/>
            <a:ext cx="1584176" cy="246221"/>
          </a:xfrm>
          <a:prstGeom prst="rect">
            <a:avLst/>
          </a:prstGeom>
          <a:noFill/>
        </p:spPr>
        <p:txBody>
          <a:bodyPr wrap="square" rtlCol="0">
            <a:spAutoFit/>
          </a:bodyPr>
          <a:lstStyle/>
          <a:p>
            <a:r>
              <a:rPr lang="it-IT" sz="1000" b="1" dirty="0">
                <a:latin typeface="Times New Roman" panose="02020603050405020304" pitchFamily="18" charset="0"/>
                <a:ea typeface="CMU Sans Serif Demi Condensed" panose="02000706000000000000" pitchFamily="2" charset="0"/>
                <a:cs typeface="Times New Roman" panose="02020603050405020304" pitchFamily="18" charset="0"/>
              </a:rPr>
              <a:t>COMPLEX MODEL</a:t>
            </a:r>
          </a:p>
        </p:txBody>
      </p:sp>
      <p:sp>
        <p:nvSpPr>
          <p:cNvPr id="14" name="CasellaDiTesto 13">
            <a:extLst>
              <a:ext uri="{FF2B5EF4-FFF2-40B4-BE49-F238E27FC236}">
                <a16:creationId xmlns:a16="http://schemas.microsoft.com/office/drawing/2014/main" id="{761E1479-07FF-4FAC-9A27-A3B4045BA13F}"/>
              </a:ext>
            </a:extLst>
          </p:cNvPr>
          <p:cNvSpPr txBox="1"/>
          <p:nvPr/>
        </p:nvSpPr>
        <p:spPr>
          <a:xfrm>
            <a:off x="374471" y="1499512"/>
            <a:ext cx="1144305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reduction of computational cost is a subject of major interest in aircraft design.</a:t>
            </a:r>
          </a:p>
        </p:txBody>
      </p:sp>
      <p:sp>
        <p:nvSpPr>
          <p:cNvPr id="2" name="CasellaDiTesto 1">
            <a:extLst>
              <a:ext uri="{FF2B5EF4-FFF2-40B4-BE49-F238E27FC236}">
                <a16:creationId xmlns:a16="http://schemas.microsoft.com/office/drawing/2014/main" id="{41D09188-8882-4936-83E4-8B11011593EA}"/>
              </a:ext>
            </a:extLst>
          </p:cNvPr>
          <p:cNvSpPr txBox="1"/>
          <p:nvPr/>
        </p:nvSpPr>
        <p:spPr>
          <a:xfrm>
            <a:off x="2103766" y="5479565"/>
            <a:ext cx="8640960" cy="73866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Solution approaches: Surrogate Models and Multifidelity.</a:t>
            </a:r>
          </a:p>
          <a:p>
            <a:pPr algn="ctr"/>
            <a:endParaRPr lang="en-US" dirty="0"/>
          </a:p>
        </p:txBody>
      </p:sp>
      <p:sp>
        <p:nvSpPr>
          <p:cNvPr id="5" name="CasellaDiTesto 4">
            <a:extLst>
              <a:ext uri="{FF2B5EF4-FFF2-40B4-BE49-F238E27FC236}">
                <a16:creationId xmlns:a16="http://schemas.microsoft.com/office/drawing/2014/main" id="{CAEFC299-D307-48C4-829F-4349CCCBFAD3}"/>
              </a:ext>
            </a:extLst>
          </p:cNvPr>
          <p:cNvSpPr txBox="1"/>
          <p:nvPr/>
        </p:nvSpPr>
        <p:spPr>
          <a:xfrm>
            <a:off x="7320136" y="4366568"/>
            <a:ext cx="2376264" cy="830997"/>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[Yondo et al, Progress in Aerospace Sciences, 2018]</a:t>
            </a:r>
          </a:p>
        </p:txBody>
      </p:sp>
    </p:spTree>
    <p:extLst>
      <p:ext uri="{BB962C8B-B14F-4D97-AF65-F5344CB8AC3E}">
        <p14:creationId xmlns:p14="http://schemas.microsoft.com/office/powerpoint/2010/main" val="666060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CRM Structural Model</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20</a:t>
            </a:fld>
            <a:endParaRPr lang="en-US"/>
          </a:p>
        </p:txBody>
      </p:sp>
      <p:sp>
        <p:nvSpPr>
          <p:cNvPr id="9" name="CasellaDiTesto 8">
            <a:extLst>
              <a:ext uri="{FF2B5EF4-FFF2-40B4-BE49-F238E27FC236}">
                <a16:creationId xmlns:a16="http://schemas.microsoft.com/office/drawing/2014/main" id="{DE5F907A-FC07-4E8C-B6F1-E05E69D053E6}"/>
              </a:ext>
            </a:extLst>
          </p:cNvPr>
          <p:cNvSpPr txBox="1"/>
          <p:nvPr/>
        </p:nvSpPr>
        <p:spPr>
          <a:xfrm>
            <a:off x="656493" y="1484784"/>
            <a:ext cx="4114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model includes:</a:t>
            </a:r>
          </a:p>
        </p:txBody>
      </p:sp>
      <p:sp>
        <p:nvSpPr>
          <p:cNvPr id="6" name="CasellaDiTesto 5">
            <a:extLst>
              <a:ext uri="{FF2B5EF4-FFF2-40B4-BE49-F238E27FC236}">
                <a16:creationId xmlns:a16="http://schemas.microsoft.com/office/drawing/2014/main" id="{C4B7DCB8-0E9C-4620-9278-127F91BEE990}"/>
              </a:ext>
            </a:extLst>
          </p:cNvPr>
          <p:cNvSpPr txBox="1"/>
          <p:nvPr/>
        </p:nvSpPr>
        <p:spPr>
          <a:xfrm>
            <a:off x="656493" y="3717031"/>
            <a:ext cx="41148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Stringers and stiffeners.</a:t>
            </a:r>
          </a:p>
        </p:txBody>
      </p:sp>
      <p:pic>
        <p:nvPicPr>
          <p:cNvPr id="7" name="Immagine 6">
            <a:extLst>
              <a:ext uri="{FF2B5EF4-FFF2-40B4-BE49-F238E27FC236}">
                <a16:creationId xmlns:a16="http://schemas.microsoft.com/office/drawing/2014/main" id="{E0FF07F9-1820-4D53-8141-03555ED3DB55}"/>
              </a:ext>
            </a:extLst>
          </p:cNvPr>
          <p:cNvPicPr>
            <a:picLocks noChangeAspect="1"/>
          </p:cNvPicPr>
          <p:nvPr/>
        </p:nvPicPr>
        <p:blipFill>
          <a:blip r:embed="rId2"/>
          <a:stretch>
            <a:fillRect/>
          </a:stretch>
        </p:blipFill>
        <p:spPr>
          <a:xfrm>
            <a:off x="4367808" y="2515971"/>
            <a:ext cx="7361642" cy="2863784"/>
          </a:xfrm>
          <a:prstGeom prst="rect">
            <a:avLst/>
          </a:prstGeom>
        </p:spPr>
      </p:pic>
    </p:spTree>
    <p:extLst>
      <p:ext uri="{BB962C8B-B14F-4D97-AF65-F5344CB8AC3E}">
        <p14:creationId xmlns:p14="http://schemas.microsoft.com/office/powerpoint/2010/main" val="1398796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10;&#10;Descrizione generata automaticamente">
            <a:extLst>
              <a:ext uri="{FF2B5EF4-FFF2-40B4-BE49-F238E27FC236}">
                <a16:creationId xmlns:a16="http://schemas.microsoft.com/office/drawing/2014/main" id="{DC496DA7-7044-4CD8-9F57-D04C5B20E54D}"/>
              </a:ext>
            </a:extLst>
          </p:cNvPr>
          <p:cNvPicPr>
            <a:picLocks noChangeAspect="1"/>
          </p:cNvPicPr>
          <p:nvPr/>
        </p:nvPicPr>
        <p:blipFill>
          <a:blip r:embed="rId2"/>
          <a:stretch>
            <a:fillRect/>
          </a:stretch>
        </p:blipFill>
        <p:spPr>
          <a:xfrm>
            <a:off x="2076843" y="1640214"/>
            <a:ext cx="8694806" cy="4150083"/>
          </a:xfrm>
          <a:prstGeom prst="rect">
            <a:avLst/>
          </a:prstGeom>
        </p:spPr>
      </p:pic>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Sorting the original nodes</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21</a:t>
            </a:fld>
            <a:endParaRPr lang="en-US"/>
          </a:p>
        </p:txBody>
      </p:sp>
      <p:sp>
        <p:nvSpPr>
          <p:cNvPr id="3" name="CasellaDiTesto 2">
            <a:extLst>
              <a:ext uri="{FF2B5EF4-FFF2-40B4-BE49-F238E27FC236}">
                <a16:creationId xmlns:a16="http://schemas.microsoft.com/office/drawing/2014/main" id="{355B6CDE-6B08-4A21-8349-94A15A408FE4}"/>
              </a:ext>
            </a:extLst>
          </p:cNvPr>
          <p:cNvSpPr txBox="1"/>
          <p:nvPr/>
        </p:nvSpPr>
        <p:spPr>
          <a:xfrm>
            <a:off x="783958" y="1337532"/>
            <a:ext cx="10624083"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Nodes and elements of the NASA .bdf file where in random order.</a:t>
            </a:r>
          </a:p>
        </p:txBody>
      </p:sp>
      <p:sp>
        <p:nvSpPr>
          <p:cNvPr id="6" name="CasellaDiTesto 5">
            <a:extLst>
              <a:ext uri="{FF2B5EF4-FFF2-40B4-BE49-F238E27FC236}">
                <a16:creationId xmlns:a16="http://schemas.microsoft.com/office/drawing/2014/main" id="{AC95091B-2C08-44A2-B031-DD41A560FA0F}"/>
              </a:ext>
            </a:extLst>
          </p:cNvPr>
          <p:cNvSpPr txBox="1"/>
          <p:nvPr/>
        </p:nvSpPr>
        <p:spPr>
          <a:xfrm>
            <a:off x="1411451" y="5862146"/>
            <a:ext cx="10025589" cy="461665"/>
          </a:xfrm>
          <a:prstGeom prst="rect">
            <a:avLst/>
          </a:prstGeom>
          <a:noFill/>
        </p:spPr>
        <p:txBody>
          <a:bodyPr wrap="square" rtlCol="0">
            <a:spAutoFit/>
          </a:bodyPr>
          <a:lstStyle/>
          <a:p>
            <a:pPr algn="ctr"/>
            <a:r>
              <a:rPr lang="en-US" sz="2400" noProof="1">
                <a:latin typeface="Arial" panose="020B0604020202020204" pitchFamily="34" charset="0"/>
                <a:cs typeface="Arial" panose="020B0604020202020204" pitchFamily="34" charset="0"/>
              </a:rPr>
              <a:t>One first MATLAB tool was coded to sort and reindex them by section.</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71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mappa&#10;&#10;Descrizione generata automaticamente">
            <a:extLst>
              <a:ext uri="{FF2B5EF4-FFF2-40B4-BE49-F238E27FC236}">
                <a16:creationId xmlns:a16="http://schemas.microsoft.com/office/drawing/2014/main" id="{4CC8E586-4208-425A-A0AC-9CE784AB4771}"/>
              </a:ext>
            </a:extLst>
          </p:cNvPr>
          <p:cNvPicPr>
            <a:picLocks noChangeAspect="1"/>
          </p:cNvPicPr>
          <p:nvPr/>
        </p:nvPicPr>
        <p:blipFill>
          <a:blip r:embed="rId2"/>
          <a:stretch>
            <a:fillRect/>
          </a:stretch>
        </p:blipFill>
        <p:spPr>
          <a:xfrm>
            <a:off x="1991544" y="2182607"/>
            <a:ext cx="9032992" cy="4311502"/>
          </a:xfrm>
          <a:prstGeom prst="rect">
            <a:avLst/>
          </a:prstGeom>
        </p:spPr>
      </p:pic>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Mesh redefinition</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22</a:t>
            </a:fld>
            <a:endParaRPr lang="en-US"/>
          </a:p>
        </p:txBody>
      </p:sp>
      <p:sp>
        <p:nvSpPr>
          <p:cNvPr id="9" name="CasellaDiTesto 8">
            <a:extLst>
              <a:ext uri="{FF2B5EF4-FFF2-40B4-BE49-F238E27FC236}">
                <a16:creationId xmlns:a16="http://schemas.microsoft.com/office/drawing/2014/main" id="{7D55A3B3-CB4D-4B59-8571-CCB30FD5FA35}"/>
              </a:ext>
            </a:extLst>
          </p:cNvPr>
          <p:cNvSpPr txBox="1"/>
          <p:nvPr/>
        </p:nvSpPr>
        <p:spPr>
          <a:xfrm>
            <a:off x="1991544" y="1315258"/>
            <a:ext cx="8208912"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L and V parameters are a user choice to set the number of nodes in the LF model along the rib plane axes.</a:t>
            </a:r>
          </a:p>
        </p:txBody>
      </p:sp>
    </p:spTree>
    <p:extLst>
      <p:ext uri="{BB962C8B-B14F-4D97-AF65-F5344CB8AC3E}">
        <p14:creationId xmlns:p14="http://schemas.microsoft.com/office/powerpoint/2010/main" val="494465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Low fidelity structural model</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23</a:t>
            </a:fld>
            <a:endParaRPr lang="en-US"/>
          </a:p>
        </p:txBody>
      </p:sp>
      <p:sp>
        <p:nvSpPr>
          <p:cNvPr id="3" name="CasellaDiTesto 2">
            <a:extLst>
              <a:ext uri="{FF2B5EF4-FFF2-40B4-BE49-F238E27FC236}">
                <a16:creationId xmlns:a16="http://schemas.microsoft.com/office/drawing/2014/main" id="{83EEE897-F78A-46B5-91D6-2D8F265B3BA6}"/>
              </a:ext>
            </a:extLst>
          </p:cNvPr>
          <p:cNvSpPr txBox="1"/>
          <p:nvPr/>
        </p:nvSpPr>
        <p:spPr>
          <a:xfrm>
            <a:off x="1053988" y="1391937"/>
            <a:ext cx="10084023"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A second MATLAB tool creates the new reduced element list.</a:t>
            </a:r>
          </a:p>
        </p:txBody>
      </p:sp>
      <p:sp>
        <p:nvSpPr>
          <p:cNvPr id="6" name="CasellaDiTesto 5">
            <a:extLst>
              <a:ext uri="{FF2B5EF4-FFF2-40B4-BE49-F238E27FC236}">
                <a16:creationId xmlns:a16="http://schemas.microsoft.com/office/drawing/2014/main" id="{EBBA9C65-B803-4D1F-AAD4-D347F042D45A}"/>
              </a:ext>
            </a:extLst>
          </p:cNvPr>
          <p:cNvSpPr txBox="1"/>
          <p:nvPr/>
        </p:nvSpPr>
        <p:spPr>
          <a:xfrm>
            <a:off x="328247" y="5805264"/>
            <a:ext cx="11535506"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Simplified assumptions are made on the tip structure and on the spar modelling.</a:t>
            </a:r>
          </a:p>
        </p:txBody>
      </p:sp>
      <p:pic>
        <p:nvPicPr>
          <p:cNvPr id="8" name="Immagine 7" descr="Immagine che contiene animale&#10;&#10;Descrizione generata automaticamente">
            <a:extLst>
              <a:ext uri="{FF2B5EF4-FFF2-40B4-BE49-F238E27FC236}">
                <a16:creationId xmlns:a16="http://schemas.microsoft.com/office/drawing/2014/main" id="{C3DCAE97-FBB0-44F9-8831-79B3D02D7850}"/>
              </a:ext>
            </a:extLst>
          </p:cNvPr>
          <p:cNvPicPr>
            <a:picLocks noChangeAspect="1"/>
          </p:cNvPicPr>
          <p:nvPr/>
        </p:nvPicPr>
        <p:blipFill>
          <a:blip r:embed="rId2"/>
          <a:stretch>
            <a:fillRect/>
          </a:stretch>
        </p:blipFill>
        <p:spPr>
          <a:xfrm>
            <a:off x="551384" y="2534346"/>
            <a:ext cx="7975371" cy="2814493"/>
          </a:xfrm>
          <a:prstGeom prst="rect">
            <a:avLst/>
          </a:prstGeom>
        </p:spPr>
      </p:pic>
      <p:sp>
        <p:nvSpPr>
          <p:cNvPr id="7" name="CasellaDiTesto 6">
            <a:extLst>
              <a:ext uri="{FF2B5EF4-FFF2-40B4-BE49-F238E27FC236}">
                <a16:creationId xmlns:a16="http://schemas.microsoft.com/office/drawing/2014/main" id="{291E7310-060B-463C-B0B8-342D22C05333}"/>
              </a:ext>
            </a:extLst>
          </p:cNvPr>
          <p:cNvSpPr txBox="1"/>
          <p:nvPr/>
        </p:nvSpPr>
        <p:spPr>
          <a:xfrm>
            <a:off x="9048327" y="2599564"/>
            <a:ext cx="2815426" cy="3416320"/>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Param. case: </a:t>
            </a:r>
          </a:p>
          <a:p>
            <a:r>
              <a:rPr lang="en-US" sz="2400" dirty="0">
                <a:latin typeface="Arial" panose="020B0604020202020204" pitchFamily="34" charset="0"/>
                <a:cs typeface="Arial" panose="020B0604020202020204" pitchFamily="34" charset="0"/>
              </a:rPr>
              <a:t>L = 4.</a:t>
            </a:r>
          </a:p>
          <a:p>
            <a:r>
              <a:rPr lang="en-US" sz="2400" dirty="0">
                <a:latin typeface="Arial" panose="020B0604020202020204" pitchFamily="34" charset="0"/>
                <a:cs typeface="Arial" panose="020B0604020202020204" pitchFamily="34" charset="0"/>
              </a:rPr>
              <a:t>V = 3.</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Nodes: 690.</a:t>
            </a:r>
          </a:p>
          <a:p>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Elements: 2168.</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58971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466454-6D55-F54C-8B7D-E286DB292EBD}"/>
              </a:ext>
            </a:extLst>
          </p:cNvPr>
          <p:cNvSpPr>
            <a:spLocks noGrp="1"/>
          </p:cNvSpPr>
          <p:nvPr>
            <p:ph type="title"/>
          </p:nvPr>
        </p:nvSpPr>
        <p:spPr/>
        <p:txBody>
          <a:bodyPr>
            <a:normAutofit/>
          </a:bodyPr>
          <a:lstStyle/>
          <a:p>
            <a:r>
              <a:rPr lang="en-US" dirty="0"/>
              <a:t>Model validation	</a:t>
            </a:r>
          </a:p>
        </p:txBody>
      </p:sp>
    </p:spTree>
    <p:extLst>
      <p:ext uri="{BB962C8B-B14F-4D97-AF65-F5344CB8AC3E}">
        <p14:creationId xmlns:p14="http://schemas.microsoft.com/office/powerpoint/2010/main" val="790129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Mesh resolution influence</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25</a:t>
            </a:fld>
            <a:endParaRPr lang="en-US"/>
          </a:p>
        </p:txBody>
      </p:sp>
      <p:sp>
        <p:nvSpPr>
          <p:cNvPr id="3" name="CasellaDiTesto 2">
            <a:extLst>
              <a:ext uri="{FF2B5EF4-FFF2-40B4-BE49-F238E27FC236}">
                <a16:creationId xmlns:a16="http://schemas.microsoft.com/office/drawing/2014/main" id="{3091A6D9-88AC-4E74-BC9D-E7813A2713F7}"/>
              </a:ext>
            </a:extLst>
          </p:cNvPr>
          <p:cNvSpPr txBox="1"/>
          <p:nvPr/>
        </p:nvSpPr>
        <p:spPr>
          <a:xfrm>
            <a:off x="328246" y="1153007"/>
            <a:ext cx="1153550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OpenMDAO </a:t>
            </a:r>
            <a:r>
              <a:rPr lang="en-US" sz="2400" i="1" dirty="0">
                <a:latin typeface="Arial" panose="020B0604020202020204" pitchFamily="34" charset="0"/>
                <a:cs typeface="Arial" panose="020B0604020202020204" pitchFamily="34" charset="0"/>
              </a:rPr>
              <a:t>aerostructures </a:t>
            </a:r>
            <a:r>
              <a:rPr lang="en-US" sz="2400" dirty="0">
                <a:latin typeface="Arial" panose="020B0604020202020204" pitchFamily="34" charset="0"/>
                <a:cs typeface="Arial" panose="020B0604020202020204" pitchFamily="34" charset="0"/>
              </a:rPr>
              <a:t>framework permits to solve a static aeroelastic problem for a wing in cruise condition, using both the HF and LF FEM models.</a:t>
            </a:r>
          </a:p>
        </p:txBody>
      </p:sp>
      <p:sp>
        <p:nvSpPr>
          <p:cNvPr id="6" name="CasellaDiTesto 5">
            <a:extLst>
              <a:ext uri="{FF2B5EF4-FFF2-40B4-BE49-F238E27FC236}">
                <a16:creationId xmlns:a16="http://schemas.microsoft.com/office/drawing/2014/main" id="{202DC8DE-A874-4428-AE54-6643351FB86F}"/>
              </a:ext>
            </a:extLst>
          </p:cNvPr>
          <p:cNvSpPr txBox="1"/>
          <p:nvPr/>
        </p:nvSpPr>
        <p:spPr>
          <a:xfrm>
            <a:off x="5519933" y="2532745"/>
            <a:ext cx="5617767"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package is modified to maintain the overall structural stiffness.</a:t>
            </a:r>
          </a:p>
        </p:txBody>
      </p:sp>
      <p:pic>
        <p:nvPicPr>
          <p:cNvPr id="8" name="Immagine 7">
            <a:extLst>
              <a:ext uri="{FF2B5EF4-FFF2-40B4-BE49-F238E27FC236}">
                <a16:creationId xmlns:a16="http://schemas.microsoft.com/office/drawing/2014/main" id="{7F6A3C8B-C738-46E9-A5EC-C9254042DCEC}"/>
              </a:ext>
            </a:extLst>
          </p:cNvPr>
          <p:cNvPicPr>
            <a:picLocks noChangeAspect="1"/>
          </p:cNvPicPr>
          <p:nvPr/>
        </p:nvPicPr>
        <p:blipFill>
          <a:blip r:embed="rId2"/>
          <a:stretch>
            <a:fillRect/>
          </a:stretch>
        </p:blipFill>
        <p:spPr>
          <a:xfrm>
            <a:off x="335360" y="2277371"/>
            <a:ext cx="4576535" cy="4024633"/>
          </a:xfrm>
          <a:prstGeom prst="rect">
            <a:avLst/>
          </a:prstGeom>
        </p:spPr>
      </p:pic>
      <p:sp>
        <p:nvSpPr>
          <p:cNvPr id="11" name="CasellaDiTesto 10">
            <a:extLst>
              <a:ext uri="{FF2B5EF4-FFF2-40B4-BE49-F238E27FC236}">
                <a16:creationId xmlns:a16="http://schemas.microsoft.com/office/drawing/2014/main" id="{04B069BE-27F0-4989-914F-F5073AB38171}"/>
              </a:ext>
            </a:extLst>
          </p:cNvPr>
          <p:cNvSpPr txBox="1"/>
          <p:nvPr/>
        </p:nvSpPr>
        <p:spPr>
          <a:xfrm>
            <a:off x="5519932" y="3624982"/>
            <a:ext cx="5617767"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Postprocessing visualization is performed with Gmsh.</a:t>
            </a:r>
          </a:p>
        </p:txBody>
      </p:sp>
      <p:sp>
        <p:nvSpPr>
          <p:cNvPr id="12" name="CasellaDiTesto 11">
            <a:extLst>
              <a:ext uri="{FF2B5EF4-FFF2-40B4-BE49-F238E27FC236}">
                <a16:creationId xmlns:a16="http://schemas.microsoft.com/office/drawing/2014/main" id="{354C3C45-B6A6-4313-84C3-A37F19D7FD4B}"/>
              </a:ext>
            </a:extLst>
          </p:cNvPr>
          <p:cNvSpPr txBox="1"/>
          <p:nvPr/>
        </p:nvSpPr>
        <p:spPr>
          <a:xfrm>
            <a:off x="5519932" y="4365104"/>
            <a:ext cx="5617767" cy="1754326"/>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following QoI are extracted from Panair and Nastran95:</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Lift coefficient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Drag coefficient</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Maximum Von Mises stress</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Tip vertical displacement</a:t>
            </a:r>
          </a:p>
        </p:txBody>
      </p:sp>
    </p:spTree>
    <p:extLst>
      <p:ext uri="{BB962C8B-B14F-4D97-AF65-F5344CB8AC3E}">
        <p14:creationId xmlns:p14="http://schemas.microsoft.com/office/powerpoint/2010/main" val="3478268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Mesh resolution influence</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26</a:t>
            </a:fld>
            <a:endParaRPr lang="en-US"/>
          </a:p>
        </p:txBody>
      </p:sp>
      <p:sp>
        <p:nvSpPr>
          <p:cNvPr id="3" name="CasellaDiTesto 2">
            <a:extLst>
              <a:ext uri="{FF2B5EF4-FFF2-40B4-BE49-F238E27FC236}">
                <a16:creationId xmlns:a16="http://schemas.microsoft.com/office/drawing/2014/main" id="{3091A6D9-88AC-4E74-BC9D-E7813A2713F7}"/>
              </a:ext>
            </a:extLst>
          </p:cNvPr>
          <p:cNvSpPr txBox="1"/>
          <p:nvPr/>
        </p:nvSpPr>
        <p:spPr>
          <a:xfrm>
            <a:off x="1379476" y="1286577"/>
            <a:ext cx="943304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Different realizations of the LF models, depending on the L parameter, are compared to the HF reference.</a:t>
            </a:r>
          </a:p>
        </p:txBody>
      </p:sp>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202DC8DE-A874-4428-AE54-6643351FB86F}"/>
                  </a:ext>
                </a:extLst>
              </p:cNvPr>
              <p:cNvSpPr txBox="1"/>
              <p:nvPr/>
            </p:nvSpPr>
            <p:spPr>
              <a:xfrm>
                <a:off x="8150588" y="4661379"/>
                <a:ext cx="3820634" cy="1124603"/>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maximum  </a:t>
                </a:r>
                <a14:m>
                  <m:oMath xmlns:m="http://schemas.openxmlformats.org/officeDocument/2006/math">
                    <m:f>
                      <m:fPr>
                        <m:ctrlPr>
                          <a:rPr lang="en-US" sz="2800" i="1" smtClean="0">
                            <a:latin typeface="Cambria Math" panose="02040503050406030204" pitchFamily="18" charset="0"/>
                            <a:cs typeface="Arial" panose="020B0604020202020204" pitchFamily="34" charset="0"/>
                          </a:rPr>
                        </m:ctrlPr>
                      </m:fPr>
                      <m:num>
                        <m:sSub>
                          <m:sSubPr>
                            <m:ctrlPr>
                              <a:rPr lang="it-IT" sz="2800" b="0" i="1" smtClean="0">
                                <a:latin typeface="Cambria Math" panose="02040503050406030204" pitchFamily="18" charset="0"/>
                                <a:cs typeface="Arial" panose="020B0604020202020204" pitchFamily="34" charset="0"/>
                              </a:rPr>
                            </m:ctrlPr>
                          </m:sSubPr>
                          <m:e>
                            <m:r>
                              <a:rPr lang="it-IT" sz="2800" i="1">
                                <a:latin typeface="Cambria Math" panose="02040503050406030204" pitchFamily="18" charset="0"/>
                                <a:cs typeface="Arial" panose="020B0604020202020204" pitchFamily="34" charset="0"/>
                              </a:rPr>
                              <m:t>𝑇</m:t>
                            </m:r>
                          </m:e>
                          <m:sub>
                            <m:r>
                              <a:rPr lang="it-IT" sz="2800" b="0" i="1" smtClean="0">
                                <a:latin typeface="Cambria Math" panose="02040503050406030204" pitchFamily="18" charset="0"/>
                                <a:cs typeface="Arial" panose="020B0604020202020204" pitchFamily="34" charset="0"/>
                              </a:rPr>
                              <m:t>𝐿𝐹</m:t>
                            </m:r>
                          </m:sub>
                        </m:sSub>
                      </m:num>
                      <m:den>
                        <m:sSub>
                          <m:sSubPr>
                            <m:ctrlPr>
                              <a:rPr lang="it-IT" sz="2800" i="1">
                                <a:latin typeface="Cambria Math" panose="02040503050406030204" pitchFamily="18" charset="0"/>
                                <a:cs typeface="Arial" panose="020B0604020202020204" pitchFamily="34" charset="0"/>
                              </a:rPr>
                            </m:ctrlPr>
                          </m:sSubPr>
                          <m:e>
                            <m:r>
                              <a:rPr lang="it-IT" sz="2800" i="1">
                                <a:latin typeface="Cambria Math" panose="02040503050406030204" pitchFamily="18" charset="0"/>
                                <a:cs typeface="Arial" panose="020B0604020202020204" pitchFamily="34" charset="0"/>
                              </a:rPr>
                              <m:t>𝑇</m:t>
                            </m:r>
                          </m:e>
                          <m:sub>
                            <m:r>
                              <a:rPr lang="it-IT" sz="2800" b="0" i="1" smtClean="0">
                                <a:latin typeface="Cambria Math" panose="02040503050406030204" pitchFamily="18" charset="0"/>
                                <a:cs typeface="Arial" panose="020B0604020202020204" pitchFamily="34" charset="0"/>
                              </a:rPr>
                              <m:t>𝐻</m:t>
                            </m:r>
                            <m:r>
                              <a:rPr lang="it-IT" sz="2800" i="1">
                                <a:latin typeface="Cambria Math" panose="02040503050406030204" pitchFamily="18" charset="0"/>
                                <a:cs typeface="Arial" panose="020B0604020202020204" pitchFamily="34" charset="0"/>
                              </a:rPr>
                              <m:t>𝐹</m:t>
                            </m:r>
                          </m:sub>
                        </m:sSub>
                      </m:den>
                    </m:f>
                  </m:oMath>
                </a14:m>
                <a:r>
                  <a:rPr lang="en-US" sz="2400" dirty="0">
                    <a:latin typeface="Arial" panose="020B0604020202020204" pitchFamily="34" charset="0"/>
                    <a:cs typeface="Arial" panose="020B0604020202020204" pitchFamily="34" charset="0"/>
                  </a:rPr>
                  <a:t> ratio is worth 16%.</a:t>
                </a:r>
              </a:p>
            </p:txBody>
          </p:sp>
        </mc:Choice>
        <mc:Fallback xmlns="">
          <p:sp>
            <p:nvSpPr>
              <p:cNvPr id="6" name="CasellaDiTesto 5">
                <a:extLst>
                  <a:ext uri="{FF2B5EF4-FFF2-40B4-BE49-F238E27FC236}">
                    <a16:creationId xmlns:a16="http://schemas.microsoft.com/office/drawing/2014/main" id="{202DC8DE-A874-4428-AE54-6643351FB86F}"/>
                  </a:ext>
                </a:extLst>
              </p:cNvPr>
              <p:cNvSpPr txBox="1">
                <a:spLocks noRot="1" noChangeAspect="1" noMove="1" noResize="1" noEditPoints="1" noAdjustHandles="1" noChangeArrowheads="1" noChangeShapeType="1" noTextEdit="1"/>
              </p:cNvSpPr>
              <p:nvPr/>
            </p:nvSpPr>
            <p:spPr>
              <a:xfrm>
                <a:off x="8150588" y="4661379"/>
                <a:ext cx="3820634" cy="1124603"/>
              </a:xfrm>
              <a:prstGeom prst="rect">
                <a:avLst/>
              </a:prstGeom>
              <a:blipFill>
                <a:blip r:embed="rId2"/>
                <a:stretch>
                  <a:fillRect l="-2392" r="-3190" b="-11957"/>
                </a:stretch>
              </a:blipFill>
            </p:spPr>
            <p:txBody>
              <a:bodyPr/>
              <a:lstStyle/>
              <a:p>
                <a:r>
                  <a:rPr lang="en-US">
                    <a:noFill/>
                  </a:rPr>
                  <a:t> </a:t>
                </a:r>
              </a:p>
            </p:txBody>
          </p:sp>
        </mc:Fallback>
      </mc:AlternateContent>
      <p:pic>
        <p:nvPicPr>
          <p:cNvPr id="8" name="Immagine 7" descr="Immagine che contiene testo, mappa&#10;&#10;Descrizione generata automaticamente">
            <a:extLst>
              <a:ext uri="{FF2B5EF4-FFF2-40B4-BE49-F238E27FC236}">
                <a16:creationId xmlns:a16="http://schemas.microsoft.com/office/drawing/2014/main" id="{E6602AF0-BD0D-4AAF-87C1-339B730BB94B}"/>
              </a:ext>
            </a:extLst>
          </p:cNvPr>
          <p:cNvPicPr>
            <a:picLocks noChangeAspect="1"/>
          </p:cNvPicPr>
          <p:nvPr/>
        </p:nvPicPr>
        <p:blipFill>
          <a:blip r:embed="rId3"/>
          <a:stretch>
            <a:fillRect/>
          </a:stretch>
        </p:blipFill>
        <p:spPr>
          <a:xfrm>
            <a:off x="339032" y="2494011"/>
            <a:ext cx="7399135" cy="3530658"/>
          </a:xfrm>
          <a:prstGeom prst="rect">
            <a:avLst/>
          </a:prstGeom>
        </p:spPr>
      </p:pic>
      <p:sp>
        <p:nvSpPr>
          <p:cNvPr id="9" name="CasellaDiTesto 8">
            <a:extLst>
              <a:ext uri="{FF2B5EF4-FFF2-40B4-BE49-F238E27FC236}">
                <a16:creationId xmlns:a16="http://schemas.microsoft.com/office/drawing/2014/main" id="{82E1C5EA-BEEF-46B8-A2B6-4843FE71A054}"/>
              </a:ext>
            </a:extLst>
          </p:cNvPr>
          <p:cNvSpPr txBox="1"/>
          <p:nvPr/>
        </p:nvSpPr>
        <p:spPr>
          <a:xfrm>
            <a:off x="8150588" y="2789312"/>
            <a:ext cx="3820634"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As a first result the computational time scaling is measured.</a:t>
            </a:r>
          </a:p>
        </p:txBody>
      </p:sp>
    </p:spTree>
    <p:extLst>
      <p:ext uri="{BB962C8B-B14F-4D97-AF65-F5344CB8AC3E}">
        <p14:creationId xmlns:p14="http://schemas.microsoft.com/office/powerpoint/2010/main" val="2677589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Mesh resolution influence</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27</a:t>
            </a:fld>
            <a:endParaRPr lang="en-US"/>
          </a:p>
        </p:txBody>
      </p:sp>
      <p:sp>
        <p:nvSpPr>
          <p:cNvPr id="3" name="CasellaDiTesto 2">
            <a:extLst>
              <a:ext uri="{FF2B5EF4-FFF2-40B4-BE49-F238E27FC236}">
                <a16:creationId xmlns:a16="http://schemas.microsoft.com/office/drawing/2014/main" id="{3091A6D9-88AC-4E74-BC9D-E7813A2713F7}"/>
              </a:ext>
            </a:extLst>
          </p:cNvPr>
          <p:cNvSpPr txBox="1"/>
          <p:nvPr/>
        </p:nvSpPr>
        <p:spPr>
          <a:xfrm>
            <a:off x="1379476" y="1196752"/>
            <a:ext cx="943304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QoI graphs show a convergent trend demonstrating the correct formulation of the MATLAB tool.</a:t>
            </a:r>
          </a:p>
        </p:txBody>
      </p:sp>
      <p:sp>
        <p:nvSpPr>
          <p:cNvPr id="6" name="CasellaDiTesto 5">
            <a:extLst>
              <a:ext uri="{FF2B5EF4-FFF2-40B4-BE49-F238E27FC236}">
                <a16:creationId xmlns:a16="http://schemas.microsoft.com/office/drawing/2014/main" id="{202DC8DE-A874-4428-AE54-6643351FB86F}"/>
              </a:ext>
            </a:extLst>
          </p:cNvPr>
          <p:cNvSpPr txBox="1"/>
          <p:nvPr/>
        </p:nvSpPr>
        <p:spPr>
          <a:xfrm>
            <a:off x="2101661" y="5550331"/>
            <a:ext cx="864517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offset from the reference value is due to simplified assumptions made during the design phase.</a:t>
            </a:r>
          </a:p>
        </p:txBody>
      </p:sp>
      <p:pic>
        <p:nvPicPr>
          <p:cNvPr id="8" name="Immagine 7" descr="Immagine che contiene testo, mappa&#10;&#10;Descrizione generata automaticamente">
            <a:extLst>
              <a:ext uri="{FF2B5EF4-FFF2-40B4-BE49-F238E27FC236}">
                <a16:creationId xmlns:a16="http://schemas.microsoft.com/office/drawing/2014/main" id="{9F02404D-517D-4C7C-9826-8A7AFFB93122}"/>
              </a:ext>
            </a:extLst>
          </p:cNvPr>
          <p:cNvPicPr>
            <a:picLocks noChangeAspect="1"/>
          </p:cNvPicPr>
          <p:nvPr/>
        </p:nvPicPr>
        <p:blipFill>
          <a:blip r:embed="rId2"/>
          <a:stretch>
            <a:fillRect/>
          </a:stretch>
        </p:blipFill>
        <p:spPr>
          <a:xfrm>
            <a:off x="479376" y="2549734"/>
            <a:ext cx="5854286" cy="2794286"/>
          </a:xfrm>
          <a:prstGeom prst="rect">
            <a:avLst/>
          </a:prstGeom>
        </p:spPr>
      </p:pic>
      <p:pic>
        <p:nvPicPr>
          <p:cNvPr id="10" name="Immagine 9" descr="Immagine che contiene testo, mappa&#10;&#10;Descrizione generata automaticamente">
            <a:extLst>
              <a:ext uri="{FF2B5EF4-FFF2-40B4-BE49-F238E27FC236}">
                <a16:creationId xmlns:a16="http://schemas.microsoft.com/office/drawing/2014/main" id="{076BB4BD-BC4D-4980-9A03-550276F366C1}"/>
              </a:ext>
            </a:extLst>
          </p:cNvPr>
          <p:cNvPicPr>
            <a:picLocks noChangeAspect="1"/>
          </p:cNvPicPr>
          <p:nvPr/>
        </p:nvPicPr>
        <p:blipFill>
          <a:blip r:embed="rId3"/>
          <a:stretch>
            <a:fillRect/>
          </a:stretch>
        </p:blipFill>
        <p:spPr>
          <a:xfrm>
            <a:off x="6168008" y="2549734"/>
            <a:ext cx="5854286" cy="2794286"/>
          </a:xfrm>
          <a:prstGeom prst="rect">
            <a:avLst/>
          </a:prstGeom>
        </p:spPr>
      </p:pic>
    </p:spTree>
    <p:extLst>
      <p:ext uri="{BB962C8B-B14F-4D97-AF65-F5344CB8AC3E}">
        <p14:creationId xmlns:p14="http://schemas.microsoft.com/office/powerpoint/2010/main" val="936940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Correlation analysis</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28</a:t>
            </a:fld>
            <a:endParaRPr lang="en-US"/>
          </a:p>
        </p:txBody>
      </p:sp>
      <p:sp>
        <p:nvSpPr>
          <p:cNvPr id="3" name="CasellaDiTesto 2">
            <a:extLst>
              <a:ext uri="{FF2B5EF4-FFF2-40B4-BE49-F238E27FC236}">
                <a16:creationId xmlns:a16="http://schemas.microsoft.com/office/drawing/2014/main" id="{3091A6D9-88AC-4E74-BC9D-E7813A2713F7}"/>
              </a:ext>
            </a:extLst>
          </p:cNvPr>
          <p:cNvSpPr txBox="1"/>
          <p:nvPr/>
        </p:nvSpPr>
        <p:spPr>
          <a:xfrm>
            <a:off x="1396577" y="1828216"/>
            <a:ext cx="10045116"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Since increasing the mesh resolution does not provide any fidelity improvements, the model adopted has L = 4.</a:t>
            </a:r>
          </a:p>
        </p:txBody>
      </p:sp>
      <p:sp>
        <p:nvSpPr>
          <p:cNvPr id="6" name="CasellaDiTesto 5">
            <a:extLst>
              <a:ext uri="{FF2B5EF4-FFF2-40B4-BE49-F238E27FC236}">
                <a16:creationId xmlns:a16="http://schemas.microsoft.com/office/drawing/2014/main" id="{202DC8DE-A874-4428-AE54-6643351FB86F}"/>
              </a:ext>
            </a:extLst>
          </p:cNvPr>
          <p:cNvSpPr txBox="1"/>
          <p:nvPr/>
        </p:nvSpPr>
        <p:spPr>
          <a:xfrm>
            <a:off x="1401687" y="3244561"/>
            <a:ext cx="781729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Two design variable cases are considered for the model correlation validation.</a:t>
            </a:r>
          </a:p>
        </p:txBody>
      </p:sp>
      <p:sp>
        <p:nvSpPr>
          <p:cNvPr id="7" name="CasellaDiTesto 6">
            <a:extLst>
              <a:ext uri="{FF2B5EF4-FFF2-40B4-BE49-F238E27FC236}">
                <a16:creationId xmlns:a16="http://schemas.microsoft.com/office/drawing/2014/main" id="{D51EEBA1-FCAE-4B83-A08E-BD73BF26796E}"/>
              </a:ext>
            </a:extLst>
          </p:cNvPr>
          <p:cNvSpPr txBox="1"/>
          <p:nvPr/>
        </p:nvSpPr>
        <p:spPr>
          <a:xfrm>
            <a:off x="1396577" y="4660906"/>
            <a:ext cx="7817295"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Pearson correlation coefficient (PCC), maximum and minimum percent offsets are the computed outputs.</a:t>
            </a:r>
          </a:p>
        </p:txBody>
      </p:sp>
    </p:spTree>
    <p:extLst>
      <p:ext uri="{BB962C8B-B14F-4D97-AF65-F5344CB8AC3E}">
        <p14:creationId xmlns:p14="http://schemas.microsoft.com/office/powerpoint/2010/main" val="2466258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mappa&#10;&#10;Descrizione generata automaticamente">
            <a:extLst>
              <a:ext uri="{FF2B5EF4-FFF2-40B4-BE49-F238E27FC236}">
                <a16:creationId xmlns:a16="http://schemas.microsoft.com/office/drawing/2014/main" id="{0F309BCF-867D-4E25-A814-81DBFBFF132F}"/>
              </a:ext>
            </a:extLst>
          </p:cNvPr>
          <p:cNvPicPr>
            <a:picLocks noChangeAspect="1"/>
          </p:cNvPicPr>
          <p:nvPr/>
        </p:nvPicPr>
        <p:blipFill>
          <a:blip r:embed="rId2"/>
          <a:stretch>
            <a:fillRect/>
          </a:stretch>
        </p:blipFill>
        <p:spPr>
          <a:xfrm>
            <a:off x="171077" y="2513640"/>
            <a:ext cx="7065129" cy="3372229"/>
          </a:xfrm>
          <a:prstGeom prst="rect">
            <a:avLst/>
          </a:prstGeom>
        </p:spPr>
      </p:pic>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Correlation analysis</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29</a:t>
            </a:fld>
            <a:endParaRPr lang="en-US"/>
          </a:p>
        </p:txBody>
      </p:sp>
      <p:sp>
        <p:nvSpPr>
          <p:cNvPr id="3" name="CasellaDiTesto 2">
            <a:extLst>
              <a:ext uri="{FF2B5EF4-FFF2-40B4-BE49-F238E27FC236}">
                <a16:creationId xmlns:a16="http://schemas.microsoft.com/office/drawing/2014/main" id="{3091A6D9-88AC-4E74-BC9D-E7813A2713F7}"/>
              </a:ext>
            </a:extLst>
          </p:cNvPr>
          <p:cNvSpPr txBox="1"/>
          <p:nvPr/>
        </p:nvSpPr>
        <p:spPr>
          <a:xfrm>
            <a:off x="656493" y="1468954"/>
            <a:ext cx="943304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Case 1: Random variation of the panel thicknesses.</a:t>
            </a:r>
          </a:p>
        </p:txBody>
      </p:sp>
      <p:sp>
        <p:nvSpPr>
          <p:cNvPr id="6" name="CasellaDiTesto 5">
            <a:extLst>
              <a:ext uri="{FF2B5EF4-FFF2-40B4-BE49-F238E27FC236}">
                <a16:creationId xmlns:a16="http://schemas.microsoft.com/office/drawing/2014/main" id="{202DC8DE-A874-4428-AE54-6643351FB86F}"/>
              </a:ext>
            </a:extLst>
          </p:cNvPr>
          <p:cNvSpPr txBox="1"/>
          <p:nvPr/>
        </p:nvSpPr>
        <p:spPr>
          <a:xfrm>
            <a:off x="8179224" y="2513640"/>
            <a:ext cx="38206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QoI comparison:</a:t>
            </a:r>
          </a:p>
        </p:txBody>
      </p:sp>
      <p:graphicFrame>
        <p:nvGraphicFramePr>
          <p:cNvPr id="9" name="Tabella 8">
            <a:extLst>
              <a:ext uri="{FF2B5EF4-FFF2-40B4-BE49-F238E27FC236}">
                <a16:creationId xmlns:a16="http://schemas.microsoft.com/office/drawing/2014/main" id="{ED893D27-3A72-4968-AB01-7DC4A7F8E333}"/>
              </a:ext>
            </a:extLst>
          </p:cNvPr>
          <p:cNvGraphicFramePr>
            <a:graphicFrameLocks noGrp="1"/>
          </p:cNvGraphicFramePr>
          <p:nvPr>
            <p:extLst>
              <p:ext uri="{D42A27DB-BD31-4B8C-83A1-F6EECF244321}">
                <p14:modId xmlns:p14="http://schemas.microsoft.com/office/powerpoint/2010/main" val="3175725235"/>
              </p:ext>
            </p:extLst>
          </p:nvPr>
        </p:nvGraphicFramePr>
        <p:xfrm>
          <a:off x="7115764" y="3194680"/>
          <a:ext cx="4666070" cy="2479924"/>
        </p:xfrm>
        <a:graphic>
          <a:graphicData uri="http://schemas.openxmlformats.org/drawingml/2006/table">
            <a:tbl>
              <a:tblPr firstRow="1" bandRow="1">
                <a:tableStyleId>{2D5ABB26-0587-4C30-8999-92F81FD0307C}</a:tableStyleId>
              </a:tblPr>
              <a:tblGrid>
                <a:gridCol w="933214">
                  <a:extLst>
                    <a:ext uri="{9D8B030D-6E8A-4147-A177-3AD203B41FA5}">
                      <a16:colId xmlns:a16="http://schemas.microsoft.com/office/drawing/2014/main" val="4217495215"/>
                    </a:ext>
                  </a:extLst>
                </a:gridCol>
                <a:gridCol w="933214">
                  <a:extLst>
                    <a:ext uri="{9D8B030D-6E8A-4147-A177-3AD203B41FA5}">
                      <a16:colId xmlns:a16="http://schemas.microsoft.com/office/drawing/2014/main" val="1176676235"/>
                    </a:ext>
                  </a:extLst>
                </a:gridCol>
                <a:gridCol w="933214">
                  <a:extLst>
                    <a:ext uri="{9D8B030D-6E8A-4147-A177-3AD203B41FA5}">
                      <a16:colId xmlns:a16="http://schemas.microsoft.com/office/drawing/2014/main" val="2031490556"/>
                    </a:ext>
                  </a:extLst>
                </a:gridCol>
                <a:gridCol w="933214">
                  <a:extLst>
                    <a:ext uri="{9D8B030D-6E8A-4147-A177-3AD203B41FA5}">
                      <a16:colId xmlns:a16="http://schemas.microsoft.com/office/drawing/2014/main" val="4220917063"/>
                    </a:ext>
                  </a:extLst>
                </a:gridCol>
                <a:gridCol w="933214">
                  <a:extLst>
                    <a:ext uri="{9D8B030D-6E8A-4147-A177-3AD203B41FA5}">
                      <a16:colId xmlns:a16="http://schemas.microsoft.com/office/drawing/2014/main" val="3518387144"/>
                    </a:ext>
                  </a:extLst>
                </a:gridCol>
              </a:tblGrid>
              <a:tr h="738748">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CDi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Tip disp.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b="1" dirty="0"/>
                        <a:t>Max 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0933501"/>
                  </a:ext>
                </a:extLst>
              </a:tr>
              <a:tr h="580392">
                <a:tc>
                  <a:txBody>
                    <a:bodyPr/>
                    <a:lstStyle/>
                    <a:p>
                      <a:r>
                        <a:rPr lang="en-US" b="1" dirty="0"/>
                        <a:t>PCC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baseline="0" dirty="0">
                          <a:solidFill>
                            <a:schemeClr val="tx1"/>
                          </a:solidFill>
                          <a:latin typeface="+mn-lt"/>
                          <a:ea typeface="+mn-ea"/>
                          <a:cs typeface="+mn-cs"/>
                        </a:rPr>
                        <a:t>0.9995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0.9987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0.9903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0.9849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704976"/>
                  </a:ext>
                </a:extLst>
              </a:tr>
              <a:tr h="580392">
                <a:tc>
                  <a:txBody>
                    <a:bodyPr/>
                    <a:lstStyle/>
                    <a:p>
                      <a:r>
                        <a:rPr lang="el-GR" b="1" dirty="0"/>
                        <a:t>Δ</a:t>
                      </a:r>
                      <a:r>
                        <a:rPr lang="it-IT" b="1" dirty="0"/>
                        <a:t>max.</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1.365%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1.693%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0.704%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3.477%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4229915"/>
                  </a:ext>
                </a:extLst>
              </a:tr>
              <a:tr h="580392">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l-GR" b="1" dirty="0"/>
                        <a:t>Δ</a:t>
                      </a:r>
                      <a:r>
                        <a:rPr lang="it-IT" b="1" dirty="0"/>
                        <a:t>min.</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1.126%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0.790%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0.404%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0.219%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426669"/>
                  </a:ext>
                </a:extLst>
              </a:tr>
            </a:tbl>
          </a:graphicData>
        </a:graphic>
      </p:graphicFrame>
    </p:spTree>
    <p:extLst>
      <p:ext uri="{BB962C8B-B14F-4D97-AF65-F5344CB8AC3E}">
        <p14:creationId xmlns:p14="http://schemas.microsoft.com/office/powerpoint/2010/main" val="1794345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A07003-BF6B-4894-AB7F-7533D87E0D0C}"/>
              </a:ext>
            </a:extLst>
          </p:cNvPr>
          <p:cNvSpPr>
            <a:spLocks noGrp="1"/>
          </p:cNvSpPr>
          <p:nvPr>
            <p:ph type="title"/>
          </p:nvPr>
        </p:nvSpPr>
        <p:spPr/>
        <p:txBody>
          <a:bodyPr>
            <a:normAutofit/>
          </a:bodyPr>
          <a:lstStyle/>
          <a:p>
            <a:r>
              <a:rPr lang="en-US" dirty="0"/>
              <a:t>Summary</a:t>
            </a:r>
          </a:p>
        </p:txBody>
      </p:sp>
      <p:sp>
        <p:nvSpPr>
          <p:cNvPr id="4" name="Segnaposto piè di pagina 3">
            <a:extLst>
              <a:ext uri="{FF2B5EF4-FFF2-40B4-BE49-F238E27FC236}">
                <a16:creationId xmlns:a16="http://schemas.microsoft.com/office/drawing/2014/main" id="{66E0A0CA-D74E-40C4-B6B3-68D944146789}"/>
              </a:ext>
            </a:extLst>
          </p:cNvPr>
          <p:cNvSpPr>
            <a:spLocks noGrp="1"/>
          </p:cNvSpPr>
          <p:nvPr>
            <p:ph type="ftr" sz="quarter" idx="11"/>
          </p:nvPr>
        </p:nvSpPr>
        <p:spPr>
          <a:xfrm>
            <a:off x="4038600" y="6474434"/>
            <a:ext cx="4114800" cy="365125"/>
          </a:xfrm>
        </p:spPr>
        <p:txBody>
          <a:bodyPr/>
          <a:lstStyle/>
          <a:p>
            <a:pPr>
              <a:defRPr/>
            </a:pPr>
            <a:r>
              <a:rPr lang="fr-FR" dirty="0"/>
              <a:t>ISAE-SUPAERO</a:t>
            </a:r>
          </a:p>
        </p:txBody>
      </p:sp>
      <p:sp>
        <p:nvSpPr>
          <p:cNvPr id="5" name="Segnaposto numero diapositiva 4">
            <a:extLst>
              <a:ext uri="{FF2B5EF4-FFF2-40B4-BE49-F238E27FC236}">
                <a16:creationId xmlns:a16="http://schemas.microsoft.com/office/drawing/2014/main" id="{5F614A31-B4D0-4BF9-882E-63E8541C39E6}"/>
              </a:ext>
            </a:extLst>
          </p:cNvPr>
          <p:cNvSpPr>
            <a:spLocks noGrp="1"/>
          </p:cNvSpPr>
          <p:nvPr>
            <p:ph type="sldNum" sz="quarter" idx="12"/>
          </p:nvPr>
        </p:nvSpPr>
        <p:spPr/>
        <p:txBody>
          <a:bodyPr/>
          <a:lstStyle/>
          <a:p>
            <a:pPr>
              <a:defRPr/>
            </a:pPr>
            <a:fld id="{5E177536-18BF-1743-A360-A4663329E682}" type="slidenum">
              <a:rPr lang="en-US" smtClean="0"/>
              <a:pPr>
                <a:defRPr/>
              </a:pPr>
              <a:t>3</a:t>
            </a:fld>
            <a:endParaRPr lang="en-US" dirty="0"/>
          </a:p>
        </p:txBody>
      </p:sp>
      <p:sp>
        <p:nvSpPr>
          <p:cNvPr id="3" name="CasellaDiTesto 2">
            <a:extLst>
              <a:ext uri="{FF2B5EF4-FFF2-40B4-BE49-F238E27FC236}">
                <a16:creationId xmlns:a16="http://schemas.microsoft.com/office/drawing/2014/main" id="{5025C7B4-7598-4398-953D-838118743E74}"/>
              </a:ext>
            </a:extLst>
          </p:cNvPr>
          <p:cNvSpPr txBox="1"/>
          <p:nvPr/>
        </p:nvSpPr>
        <p:spPr>
          <a:xfrm>
            <a:off x="808232" y="1094891"/>
            <a:ext cx="5616624" cy="3901837"/>
          </a:xfrm>
          <a:prstGeom prst="rect">
            <a:avLst/>
          </a:prstGeom>
          <a:noFill/>
        </p:spPr>
        <p:txBody>
          <a:bodyPr wrap="square" rtlCol="0">
            <a:spAutoFit/>
          </a:bodyPr>
          <a:lstStyle/>
          <a:p>
            <a:pPr marL="514350" indent="-514350">
              <a:lnSpc>
                <a:spcPct val="150000"/>
              </a:lnSpc>
              <a:buFont typeface="+mj-lt"/>
              <a:buAutoNum type="romanUcPeriod"/>
            </a:pPr>
            <a:r>
              <a:rPr lang="en-US" sz="2400" b="1" dirty="0">
                <a:latin typeface="Arial" panose="020B0604020202020204" pitchFamily="34" charset="0"/>
                <a:cs typeface="Arial" panose="020B0604020202020204" pitchFamily="34" charset="0"/>
              </a:rPr>
              <a:t>State of the art</a:t>
            </a:r>
          </a:p>
          <a:p>
            <a:pPr marL="914400" lvl="1" indent="-457200">
              <a:lnSpc>
                <a:spcPct val="150000"/>
              </a:lnSpc>
              <a:buFont typeface="+mj-lt"/>
              <a:buAutoNum type="arabicPeriod"/>
            </a:pPr>
            <a:r>
              <a:rPr lang="en-US" sz="2400" dirty="0">
                <a:latin typeface="Arial" panose="020B0604020202020204" pitchFamily="34" charset="0"/>
                <a:cs typeface="Arial" panose="020B0604020202020204" pitchFamily="34" charset="0"/>
              </a:rPr>
              <a:t>Black Box Aeroelastic Function</a:t>
            </a:r>
          </a:p>
          <a:p>
            <a:pPr marL="914400" lvl="1" indent="-457200">
              <a:lnSpc>
                <a:spcPct val="150000"/>
              </a:lnSpc>
              <a:buFont typeface="+mj-lt"/>
              <a:buAutoNum type="arabicPeriod"/>
            </a:pPr>
            <a:r>
              <a:rPr lang="en-US" sz="2400" dirty="0">
                <a:latin typeface="Arial" panose="020B0604020202020204" pitchFamily="34" charset="0"/>
                <a:cs typeface="Arial" panose="020B0604020202020204" pitchFamily="34" charset="0"/>
              </a:rPr>
              <a:t>Multifidelity</a:t>
            </a:r>
          </a:p>
          <a:p>
            <a:pPr marL="914400" lvl="1" indent="-457200">
              <a:lnSpc>
                <a:spcPct val="150000"/>
              </a:lnSpc>
              <a:buFont typeface="+mj-lt"/>
              <a:buAutoNum type="arabicPeriod"/>
            </a:pPr>
            <a:r>
              <a:rPr lang="en-US" sz="2400" dirty="0">
                <a:latin typeface="Arial" panose="020B0604020202020204" pitchFamily="34" charset="0"/>
                <a:cs typeface="Arial" panose="020B0604020202020204" pitchFamily="34" charset="0"/>
              </a:rPr>
              <a:t>Surrogate Models</a:t>
            </a:r>
          </a:p>
          <a:p>
            <a:pPr marL="1371600" lvl="2"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Kriging</a:t>
            </a:r>
          </a:p>
          <a:p>
            <a:pPr marL="1371600" lvl="2"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Co-Kriging</a:t>
            </a:r>
          </a:p>
          <a:p>
            <a:pPr marL="914400" lvl="1" indent="-457200">
              <a:lnSpc>
                <a:spcPct val="150000"/>
              </a:lnSpc>
              <a:buFont typeface="+mj-lt"/>
              <a:buAutoNum type="arabicPeriod"/>
            </a:pPr>
            <a:r>
              <a:rPr lang="en-US" sz="2400" dirty="0">
                <a:latin typeface="Arial" panose="020B0604020202020204" pitchFamily="34" charset="0"/>
                <a:cs typeface="Arial" panose="020B0604020202020204" pitchFamily="34" charset="0"/>
              </a:rPr>
              <a:t>Optimization</a:t>
            </a:r>
          </a:p>
        </p:txBody>
      </p:sp>
      <p:sp>
        <p:nvSpPr>
          <p:cNvPr id="7" name="CasellaDiTesto 6">
            <a:extLst>
              <a:ext uri="{FF2B5EF4-FFF2-40B4-BE49-F238E27FC236}">
                <a16:creationId xmlns:a16="http://schemas.microsoft.com/office/drawing/2014/main" id="{2768EB41-915A-44C5-943F-519F0397C745}"/>
              </a:ext>
            </a:extLst>
          </p:cNvPr>
          <p:cNvSpPr txBox="1"/>
          <p:nvPr/>
        </p:nvSpPr>
        <p:spPr>
          <a:xfrm>
            <a:off x="6424246" y="1117187"/>
            <a:ext cx="5616624" cy="6671826"/>
          </a:xfrm>
          <a:prstGeom prst="rect">
            <a:avLst/>
          </a:prstGeom>
          <a:noFill/>
        </p:spPr>
        <p:txBody>
          <a:bodyPr wrap="square" rtlCol="0">
            <a:spAutoFit/>
          </a:bodyPr>
          <a:lstStyle/>
          <a:p>
            <a:pPr marL="514350" indent="-514350">
              <a:lnSpc>
                <a:spcPct val="150000"/>
              </a:lnSpc>
              <a:buFont typeface="+mj-lt"/>
              <a:buAutoNum type="romanUcPeriod" startAt="2"/>
            </a:pPr>
            <a:r>
              <a:rPr lang="en-US" sz="2400" b="1" dirty="0">
                <a:latin typeface="Arial" panose="020B0604020202020204" pitchFamily="34" charset="0"/>
                <a:cs typeface="Arial" panose="020B0604020202020204" pitchFamily="34" charset="0"/>
              </a:rPr>
              <a:t>Research Project</a:t>
            </a:r>
          </a:p>
          <a:p>
            <a:pPr marL="971550" lvl="1" indent="-514350">
              <a:lnSpc>
                <a:spcPct val="150000"/>
              </a:lnSpc>
              <a:buFont typeface="+mj-lt"/>
              <a:buAutoNum type="arabicPeriod"/>
            </a:pPr>
            <a:r>
              <a:rPr lang="en-US" sz="2400" dirty="0">
                <a:latin typeface="Arial" panose="020B0604020202020204" pitchFamily="34" charset="0"/>
                <a:cs typeface="Arial" panose="020B0604020202020204" pitchFamily="34" charset="0"/>
              </a:rPr>
              <a:t>Introduction</a:t>
            </a:r>
          </a:p>
          <a:p>
            <a:pPr marL="914400" lvl="1" indent="-457200">
              <a:lnSpc>
                <a:spcPct val="150000"/>
              </a:lnSpc>
              <a:buFont typeface="+mj-lt"/>
              <a:buAutoNum type="arabicPeriod"/>
            </a:pPr>
            <a:r>
              <a:rPr lang="en-US" sz="2400" dirty="0">
                <a:latin typeface="Arial" panose="020B0604020202020204" pitchFamily="34" charset="0"/>
                <a:cs typeface="Arial" panose="020B0604020202020204" pitchFamily="34" charset="0"/>
              </a:rPr>
              <a:t>Low fidelity structure design</a:t>
            </a:r>
          </a:p>
          <a:p>
            <a:pPr marL="1428750" lvl="2" indent="-5143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The NASA CRM wing</a:t>
            </a:r>
          </a:p>
          <a:p>
            <a:pPr marL="1428750" lvl="2" indent="-5143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Sorting the original nodes</a:t>
            </a:r>
          </a:p>
          <a:p>
            <a:pPr marL="1428750" lvl="2" indent="-5143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Mesh redefinition</a:t>
            </a:r>
          </a:p>
          <a:p>
            <a:pPr marL="971550" lvl="1" indent="-514350">
              <a:lnSpc>
                <a:spcPct val="150000"/>
              </a:lnSpc>
              <a:buFont typeface="+mj-lt"/>
              <a:buAutoNum type="arabicPeriod"/>
            </a:pPr>
            <a:r>
              <a:rPr lang="en-US" sz="2400" dirty="0">
                <a:latin typeface="Arial" panose="020B0604020202020204" pitchFamily="34" charset="0"/>
                <a:cs typeface="Arial" panose="020B0604020202020204" pitchFamily="34" charset="0"/>
              </a:rPr>
              <a:t>Model validation</a:t>
            </a:r>
          </a:p>
          <a:p>
            <a:pPr marL="1428750" lvl="2" indent="-5143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Mesh resolution influence</a:t>
            </a:r>
          </a:p>
          <a:p>
            <a:pPr marL="1428750" lvl="2" indent="-5143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Correlation analysis</a:t>
            </a:r>
          </a:p>
          <a:p>
            <a:pPr marL="971550" lvl="1" indent="-514350">
              <a:lnSpc>
                <a:spcPct val="150000"/>
              </a:lnSpc>
              <a:buFont typeface="+mj-lt"/>
              <a:buAutoNum type="arabicPeriod"/>
            </a:pPr>
            <a:r>
              <a:rPr lang="en-US" sz="2400" dirty="0">
                <a:latin typeface="Arial" panose="020B0604020202020204" pitchFamily="34" charset="0"/>
                <a:cs typeface="Arial" panose="020B0604020202020204" pitchFamily="34" charset="0"/>
              </a:rPr>
              <a:t>Conclusion &amp; Future steps</a:t>
            </a:r>
          </a:p>
          <a:p>
            <a:pPr marL="1428750" lvl="2" indent="-514350">
              <a:lnSpc>
                <a:spcPct val="150000"/>
              </a:lnSpc>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971550" lvl="1" indent="-514350">
              <a:lnSpc>
                <a:spcPct val="150000"/>
              </a:lnSpc>
              <a:buFont typeface="+mj-lt"/>
              <a:buAutoNum type="arabicPeriod"/>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9893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testo, mappa&#10;&#10;Descrizione generata automaticamente">
            <a:extLst>
              <a:ext uri="{FF2B5EF4-FFF2-40B4-BE49-F238E27FC236}">
                <a16:creationId xmlns:a16="http://schemas.microsoft.com/office/drawing/2014/main" id="{22466CBD-AB1C-44E4-9D83-49684FF86469}"/>
              </a:ext>
            </a:extLst>
          </p:cNvPr>
          <p:cNvPicPr>
            <a:picLocks noChangeAspect="1"/>
          </p:cNvPicPr>
          <p:nvPr/>
        </p:nvPicPr>
        <p:blipFill>
          <a:blip r:embed="rId2"/>
          <a:stretch>
            <a:fillRect/>
          </a:stretch>
        </p:blipFill>
        <p:spPr>
          <a:xfrm>
            <a:off x="165357" y="2320488"/>
            <a:ext cx="7046799" cy="3362533"/>
          </a:xfrm>
          <a:prstGeom prst="rect">
            <a:avLst/>
          </a:prstGeom>
        </p:spPr>
      </p:pic>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Correlation analysis</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30</a:t>
            </a:fld>
            <a:endParaRPr lang="en-US"/>
          </a:p>
        </p:txBody>
      </p:sp>
      <p:sp>
        <p:nvSpPr>
          <p:cNvPr id="3" name="CasellaDiTesto 2">
            <a:extLst>
              <a:ext uri="{FF2B5EF4-FFF2-40B4-BE49-F238E27FC236}">
                <a16:creationId xmlns:a16="http://schemas.microsoft.com/office/drawing/2014/main" id="{3091A6D9-88AC-4E74-BC9D-E7813A2713F7}"/>
              </a:ext>
            </a:extLst>
          </p:cNvPr>
          <p:cNvSpPr txBox="1"/>
          <p:nvPr/>
        </p:nvSpPr>
        <p:spPr>
          <a:xfrm>
            <a:off x="656492" y="1468954"/>
            <a:ext cx="10552075"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Case 2: Variation of wing span and sweep angle values by defined intervals.</a:t>
            </a:r>
          </a:p>
        </p:txBody>
      </p:sp>
      <p:sp>
        <p:nvSpPr>
          <p:cNvPr id="6" name="CasellaDiTesto 5">
            <a:extLst>
              <a:ext uri="{FF2B5EF4-FFF2-40B4-BE49-F238E27FC236}">
                <a16:creationId xmlns:a16="http://schemas.microsoft.com/office/drawing/2014/main" id="{202DC8DE-A874-4428-AE54-6643351FB86F}"/>
              </a:ext>
            </a:extLst>
          </p:cNvPr>
          <p:cNvSpPr txBox="1"/>
          <p:nvPr/>
        </p:nvSpPr>
        <p:spPr>
          <a:xfrm>
            <a:off x="8179224" y="2513640"/>
            <a:ext cx="3820634"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QoI comparison:</a:t>
            </a:r>
          </a:p>
        </p:txBody>
      </p:sp>
      <p:graphicFrame>
        <p:nvGraphicFramePr>
          <p:cNvPr id="9" name="Tabella 8">
            <a:extLst>
              <a:ext uri="{FF2B5EF4-FFF2-40B4-BE49-F238E27FC236}">
                <a16:creationId xmlns:a16="http://schemas.microsoft.com/office/drawing/2014/main" id="{ED893D27-3A72-4968-AB01-7DC4A7F8E333}"/>
              </a:ext>
            </a:extLst>
          </p:cNvPr>
          <p:cNvGraphicFramePr>
            <a:graphicFrameLocks noGrp="1"/>
          </p:cNvGraphicFramePr>
          <p:nvPr>
            <p:extLst>
              <p:ext uri="{D42A27DB-BD31-4B8C-83A1-F6EECF244321}">
                <p14:modId xmlns:p14="http://schemas.microsoft.com/office/powerpoint/2010/main" val="1267638144"/>
              </p:ext>
            </p:extLst>
          </p:nvPr>
        </p:nvGraphicFramePr>
        <p:xfrm>
          <a:off x="7115764" y="3194680"/>
          <a:ext cx="4666070" cy="2479924"/>
        </p:xfrm>
        <a:graphic>
          <a:graphicData uri="http://schemas.openxmlformats.org/drawingml/2006/table">
            <a:tbl>
              <a:tblPr firstRow="1" bandRow="1">
                <a:tableStyleId>{2D5ABB26-0587-4C30-8999-92F81FD0307C}</a:tableStyleId>
              </a:tblPr>
              <a:tblGrid>
                <a:gridCol w="933214">
                  <a:extLst>
                    <a:ext uri="{9D8B030D-6E8A-4147-A177-3AD203B41FA5}">
                      <a16:colId xmlns:a16="http://schemas.microsoft.com/office/drawing/2014/main" val="4217495215"/>
                    </a:ext>
                  </a:extLst>
                </a:gridCol>
                <a:gridCol w="933214">
                  <a:extLst>
                    <a:ext uri="{9D8B030D-6E8A-4147-A177-3AD203B41FA5}">
                      <a16:colId xmlns:a16="http://schemas.microsoft.com/office/drawing/2014/main" val="1176676235"/>
                    </a:ext>
                  </a:extLst>
                </a:gridCol>
                <a:gridCol w="933214">
                  <a:extLst>
                    <a:ext uri="{9D8B030D-6E8A-4147-A177-3AD203B41FA5}">
                      <a16:colId xmlns:a16="http://schemas.microsoft.com/office/drawing/2014/main" val="2031490556"/>
                    </a:ext>
                  </a:extLst>
                </a:gridCol>
                <a:gridCol w="933214">
                  <a:extLst>
                    <a:ext uri="{9D8B030D-6E8A-4147-A177-3AD203B41FA5}">
                      <a16:colId xmlns:a16="http://schemas.microsoft.com/office/drawing/2014/main" val="4220917063"/>
                    </a:ext>
                  </a:extLst>
                </a:gridCol>
                <a:gridCol w="933214">
                  <a:extLst>
                    <a:ext uri="{9D8B030D-6E8A-4147-A177-3AD203B41FA5}">
                      <a16:colId xmlns:a16="http://schemas.microsoft.com/office/drawing/2014/main" val="3518387144"/>
                    </a:ext>
                  </a:extLst>
                </a:gridCol>
              </a:tblGrid>
              <a:tr h="738748">
                <a:tc>
                  <a:txBody>
                    <a:bodyPr/>
                    <a:lstStyle/>
                    <a:p>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CL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CDi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b="1" dirty="0"/>
                        <a:t>Tip disp.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b="1" dirty="0"/>
                        <a:t>Max VM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40933501"/>
                  </a:ext>
                </a:extLst>
              </a:tr>
              <a:tr h="580392">
                <a:tc>
                  <a:txBody>
                    <a:bodyPr/>
                    <a:lstStyle/>
                    <a:p>
                      <a:r>
                        <a:rPr lang="en-US" b="1" dirty="0"/>
                        <a:t>PCC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b="0" i="0" u="none" strike="noStrike" baseline="0" dirty="0">
                          <a:solidFill>
                            <a:schemeClr val="tx1"/>
                          </a:solidFill>
                          <a:latin typeface="+mn-lt"/>
                          <a:ea typeface="+mn-ea"/>
                          <a:cs typeface="+mn-cs"/>
                        </a:rPr>
                        <a:t>0.9998</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0.9982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0.9997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0.9945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1704976"/>
                  </a:ext>
                </a:extLst>
              </a:tr>
              <a:tr h="580392">
                <a:tc>
                  <a:txBody>
                    <a:bodyPr/>
                    <a:lstStyle/>
                    <a:p>
                      <a:r>
                        <a:rPr lang="el-GR" b="1" dirty="0"/>
                        <a:t>Δ</a:t>
                      </a:r>
                      <a:r>
                        <a:rPr lang="it-IT" b="1" dirty="0"/>
                        <a:t>max.</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1.694%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1.547%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0.884%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2.841%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4229915"/>
                  </a:ext>
                </a:extLst>
              </a:tr>
              <a:tr h="580392">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l-GR" b="1" dirty="0"/>
                        <a:t>Δ</a:t>
                      </a:r>
                      <a:r>
                        <a:rPr lang="it-IT" b="1" dirty="0"/>
                        <a:t>min.</a:t>
                      </a:r>
                      <a:endParaRPr 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0.354%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0. 119%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0.015%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a:t>0.118%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6426669"/>
                  </a:ext>
                </a:extLst>
              </a:tr>
            </a:tbl>
          </a:graphicData>
        </a:graphic>
      </p:graphicFrame>
    </p:spTree>
    <p:extLst>
      <p:ext uri="{BB962C8B-B14F-4D97-AF65-F5344CB8AC3E}">
        <p14:creationId xmlns:p14="http://schemas.microsoft.com/office/powerpoint/2010/main" val="2493891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Conclusions</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31</a:t>
            </a:fld>
            <a:endParaRPr lang="en-US"/>
          </a:p>
        </p:txBody>
      </p:sp>
      <p:sp>
        <p:nvSpPr>
          <p:cNvPr id="6" name="CasellaDiTesto 5">
            <a:extLst>
              <a:ext uri="{FF2B5EF4-FFF2-40B4-BE49-F238E27FC236}">
                <a16:creationId xmlns:a16="http://schemas.microsoft.com/office/drawing/2014/main" id="{9FB93146-4169-4A89-B5CF-8604F62CEF61}"/>
              </a:ext>
            </a:extLst>
          </p:cNvPr>
          <p:cNvSpPr txBox="1"/>
          <p:nvPr/>
        </p:nvSpPr>
        <p:spPr>
          <a:xfrm>
            <a:off x="1487488" y="1988840"/>
            <a:ext cx="9217024" cy="3785652"/>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Main results:</a:t>
            </a:r>
          </a:p>
          <a:p>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desired low fidelity structural model has been designed</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MATLAB implementation can be exploited for further simplification of the model</a:t>
            </a:r>
          </a:p>
          <a:p>
            <a:pPr marL="342900" indent="-34290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correlation properties have been tested in 2 different cases showing perfect accordance</a:t>
            </a:r>
          </a:p>
          <a:p>
            <a:pPr algn="ct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2752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Future steps</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32</a:t>
            </a:fld>
            <a:endParaRPr lang="en-US"/>
          </a:p>
        </p:txBody>
      </p:sp>
      <p:sp>
        <p:nvSpPr>
          <p:cNvPr id="6" name="CasellaDiTesto 5">
            <a:extLst>
              <a:ext uri="{FF2B5EF4-FFF2-40B4-BE49-F238E27FC236}">
                <a16:creationId xmlns:a16="http://schemas.microsoft.com/office/drawing/2014/main" id="{9FB93146-4169-4A89-B5CF-8604F62CEF61}"/>
              </a:ext>
            </a:extLst>
          </p:cNvPr>
          <p:cNvSpPr txBox="1"/>
          <p:nvPr/>
        </p:nvSpPr>
        <p:spPr>
          <a:xfrm>
            <a:off x="1815734" y="1340768"/>
            <a:ext cx="9217024" cy="5632311"/>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Updated project planning:</a:t>
            </a:r>
          </a:p>
          <a:p>
            <a:endParaRPr lang="en-US" sz="2400" b="1" dirty="0">
              <a:solidFill>
                <a:srgbClr val="3DA72F"/>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chemeClr val="bg1">
                    <a:lumMod val="75000"/>
                  </a:schemeClr>
                </a:solidFill>
                <a:latin typeface="Arial" panose="020B0604020202020204" pitchFamily="34" charset="0"/>
                <a:cs typeface="Arial" panose="020B0604020202020204" pitchFamily="34" charset="0"/>
              </a:rPr>
              <a:t>Decrease of the original structure mesh resolution producing a new low fidelity representation. (MATLAB environment)</a:t>
            </a:r>
          </a:p>
          <a:p>
            <a:pPr marL="457200" indent="-457200" algn="ctr">
              <a:buFont typeface="+mj-lt"/>
              <a:buAutoNum type="arabicPeriod"/>
            </a:pPr>
            <a:endParaRPr lang="en-US" sz="24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solidFill>
                  <a:schemeClr val="bg1">
                    <a:lumMod val="75000"/>
                  </a:schemeClr>
                </a:solidFill>
                <a:latin typeface="Arial" panose="020B0604020202020204" pitchFamily="34" charset="0"/>
                <a:cs typeface="Arial" panose="020B0604020202020204" pitchFamily="34" charset="0"/>
              </a:rPr>
              <a:t>Validation of  the correlation between the models. (OpenMDAO environment)</a:t>
            </a:r>
          </a:p>
          <a:p>
            <a:pPr marL="457200" indent="-457200">
              <a:buFont typeface="+mj-lt"/>
              <a:buAutoNum type="arabicPeriod"/>
            </a:pPr>
            <a:endParaRPr lang="en-US" sz="2400" dirty="0">
              <a:solidFill>
                <a:schemeClr val="bg1">
                  <a:lumMod val="75000"/>
                </a:schemeClr>
              </a:solidFill>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Dynamic comparison of the HF and LF models for modal similarity</a:t>
            </a: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marL="457200" indent="-457200">
              <a:buFont typeface="+mj-lt"/>
              <a:buAutoNum type="arabicPeriod"/>
            </a:pPr>
            <a:r>
              <a:rPr lang="en-US" sz="2400" dirty="0">
                <a:latin typeface="Arial" panose="020B0604020202020204" pitchFamily="34" charset="0"/>
                <a:cs typeface="Arial" panose="020B0604020202020204" pitchFamily="34" charset="0"/>
              </a:rPr>
              <a:t>Introduction of the LF structure in the optimization algorithm and analysis of the MF improvements</a:t>
            </a:r>
          </a:p>
          <a:p>
            <a:pPr marL="457200" indent="-457200">
              <a:buFont typeface="+mj-lt"/>
              <a:buAutoNum type="arabicPeriod"/>
            </a:pPr>
            <a:endParaRPr lang="en-US" sz="2400" dirty="0">
              <a:latin typeface="Arial" panose="020B0604020202020204" pitchFamily="34" charset="0"/>
              <a:cs typeface="Arial" panose="020B0604020202020204" pitchFamily="34" charset="0"/>
            </a:endParaRPr>
          </a:p>
          <a:p>
            <a:pPr algn="ct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605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466454-6D55-F54C-8B7D-E286DB292EBD}"/>
              </a:ext>
            </a:extLst>
          </p:cNvPr>
          <p:cNvSpPr>
            <a:spLocks noGrp="1"/>
          </p:cNvSpPr>
          <p:nvPr>
            <p:ph type="title"/>
          </p:nvPr>
        </p:nvSpPr>
        <p:spPr/>
        <p:txBody>
          <a:bodyPr/>
          <a:lstStyle/>
          <a:p>
            <a:r>
              <a:rPr lang="en-US" dirty="0"/>
              <a:t>Thanks for your attention!</a:t>
            </a:r>
          </a:p>
        </p:txBody>
      </p:sp>
      <p:sp>
        <p:nvSpPr>
          <p:cNvPr id="7" name="Espace réservé du contenu 6">
            <a:extLst>
              <a:ext uri="{FF2B5EF4-FFF2-40B4-BE49-F238E27FC236}">
                <a16:creationId xmlns:a16="http://schemas.microsoft.com/office/drawing/2014/main" id="{6F96F496-D08D-F14D-B7AE-A5F79E3E4E7A}"/>
              </a:ext>
            </a:extLst>
          </p:cNvPr>
          <p:cNvSpPr>
            <a:spLocks noGrp="1"/>
          </p:cNvSpPr>
          <p:nvPr>
            <p:ph sz="quarter" idx="13"/>
          </p:nvPr>
        </p:nvSpPr>
        <p:spPr>
          <a:xfrm>
            <a:off x="1181098" y="2997200"/>
            <a:ext cx="6859117" cy="1816100"/>
          </a:xfrm>
        </p:spPr>
        <p:txBody>
          <a:bodyPr/>
          <a:lstStyle/>
          <a:p>
            <a:r>
              <a:rPr lang="en-US" noProof="1"/>
              <a:t>Any questions?</a:t>
            </a:r>
          </a:p>
        </p:txBody>
      </p:sp>
    </p:spTree>
    <p:extLst>
      <p:ext uri="{BB962C8B-B14F-4D97-AF65-F5344CB8AC3E}">
        <p14:creationId xmlns:p14="http://schemas.microsoft.com/office/powerpoint/2010/main" val="147949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0C28FC-CC05-4AA6-9793-3DB85B4DD24D}"/>
              </a:ext>
            </a:extLst>
          </p:cNvPr>
          <p:cNvSpPr>
            <a:spLocks noGrp="1"/>
          </p:cNvSpPr>
          <p:nvPr>
            <p:ph type="title"/>
          </p:nvPr>
        </p:nvSpPr>
        <p:spPr/>
        <p:txBody>
          <a:bodyPr/>
          <a:lstStyle/>
          <a:p>
            <a:r>
              <a:rPr lang="en-US" dirty="0"/>
              <a:t>References</a:t>
            </a:r>
          </a:p>
        </p:txBody>
      </p:sp>
      <p:sp>
        <p:nvSpPr>
          <p:cNvPr id="4" name="Segnaposto piè di pagina 3">
            <a:extLst>
              <a:ext uri="{FF2B5EF4-FFF2-40B4-BE49-F238E27FC236}">
                <a16:creationId xmlns:a16="http://schemas.microsoft.com/office/drawing/2014/main" id="{8856ED29-9E7F-4E2C-A132-1EB1AF91C58E}"/>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45F82F2E-98BF-4592-B945-98F85AD195C2}"/>
              </a:ext>
            </a:extLst>
          </p:cNvPr>
          <p:cNvSpPr>
            <a:spLocks noGrp="1"/>
          </p:cNvSpPr>
          <p:nvPr>
            <p:ph type="sldNum" sz="quarter" idx="12"/>
          </p:nvPr>
        </p:nvSpPr>
        <p:spPr/>
        <p:txBody>
          <a:bodyPr/>
          <a:lstStyle/>
          <a:p>
            <a:pPr>
              <a:defRPr/>
            </a:pPr>
            <a:fld id="{5E177536-18BF-1743-A360-A4663329E682}" type="slidenum">
              <a:rPr lang="en-US" smtClean="0"/>
              <a:pPr>
                <a:defRPr/>
              </a:pPr>
              <a:t>34</a:t>
            </a:fld>
            <a:endParaRPr lang="en-US"/>
          </a:p>
        </p:txBody>
      </p:sp>
      <p:sp>
        <p:nvSpPr>
          <p:cNvPr id="6" name="CasellaDiTesto 5">
            <a:extLst>
              <a:ext uri="{FF2B5EF4-FFF2-40B4-BE49-F238E27FC236}">
                <a16:creationId xmlns:a16="http://schemas.microsoft.com/office/drawing/2014/main" id="{1C48C12D-55F4-40B0-BA4C-113115F707B5}"/>
              </a:ext>
            </a:extLst>
          </p:cNvPr>
          <p:cNvSpPr txBox="1"/>
          <p:nvPr/>
        </p:nvSpPr>
        <p:spPr>
          <a:xfrm>
            <a:off x="658866" y="1268760"/>
            <a:ext cx="10874268" cy="5909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[Bartoli et al., 2016] Bartoli, N., Kurek, I., </a:t>
            </a:r>
            <a:r>
              <a:rPr lang="en-US" dirty="0" err="1">
                <a:latin typeface="Arial" panose="020B0604020202020204" pitchFamily="34" charset="0"/>
                <a:cs typeface="Arial" panose="020B0604020202020204" pitchFamily="34" charset="0"/>
              </a:rPr>
              <a:t>Lafage</a:t>
            </a:r>
            <a:r>
              <a:rPr lang="en-US" dirty="0">
                <a:latin typeface="Arial" panose="020B0604020202020204" pitchFamily="34" charset="0"/>
                <a:cs typeface="Arial" panose="020B0604020202020204" pitchFamily="34" charset="0"/>
              </a:rPr>
              <a:t>, R., Lefebvre, T., </a:t>
            </a:r>
            <a:r>
              <a:rPr lang="en-US" dirty="0" err="1">
                <a:latin typeface="Arial" panose="020B0604020202020204" pitchFamily="34" charset="0"/>
                <a:cs typeface="Arial" panose="020B0604020202020204" pitchFamily="34" charset="0"/>
              </a:rPr>
              <a:t>Priem</a:t>
            </a:r>
            <a:r>
              <a:rPr lang="en-US" dirty="0">
                <a:latin typeface="Arial" panose="020B0604020202020204" pitchFamily="34" charset="0"/>
                <a:cs typeface="Arial" panose="020B0604020202020204" pitchFamily="34" charset="0"/>
              </a:rPr>
              <a:t>, R., </a:t>
            </a:r>
            <a:r>
              <a:rPr lang="en-US" dirty="0" err="1">
                <a:latin typeface="Arial" panose="020B0604020202020204" pitchFamily="34" charset="0"/>
                <a:cs typeface="Arial" panose="020B0604020202020204" pitchFamily="34" charset="0"/>
              </a:rPr>
              <a:t>Bouhlel</a:t>
            </a:r>
            <a:r>
              <a:rPr lang="en-US" dirty="0">
                <a:latin typeface="Arial" panose="020B0604020202020204" pitchFamily="34" charset="0"/>
                <a:cs typeface="Arial" panose="020B0604020202020204" pitchFamily="34" charset="0"/>
              </a:rPr>
              <a:t>, M. A.,</a:t>
            </a:r>
          </a:p>
          <a:p>
            <a:r>
              <a:rPr lang="en-US" dirty="0" err="1">
                <a:latin typeface="Arial" panose="020B0604020202020204" pitchFamily="34" charset="0"/>
                <a:cs typeface="Arial" panose="020B0604020202020204" pitchFamily="34" charset="0"/>
              </a:rPr>
              <a:t>Morlier</a:t>
            </a:r>
            <a:r>
              <a:rPr lang="en-US" dirty="0">
                <a:latin typeface="Arial" panose="020B0604020202020204" pitchFamily="34" charset="0"/>
                <a:cs typeface="Arial" panose="020B0604020202020204" pitchFamily="34" charset="0"/>
              </a:rPr>
              <a:t>, J., </a:t>
            </a:r>
            <a:r>
              <a:rPr lang="en-US" dirty="0" err="1">
                <a:latin typeface="Arial" panose="020B0604020202020204" pitchFamily="34" charset="0"/>
                <a:cs typeface="Arial" panose="020B0604020202020204" pitchFamily="34" charset="0"/>
              </a:rPr>
              <a:t>Stilz</a:t>
            </a:r>
            <a:r>
              <a:rPr lang="en-US" dirty="0">
                <a:latin typeface="Arial" panose="020B0604020202020204" pitchFamily="34" charset="0"/>
                <a:cs typeface="Arial" panose="020B0604020202020204" pitchFamily="34" charset="0"/>
              </a:rPr>
              <a:t>, V., and Regis, R. (2016). Improvement of efficient global optimization with mixture of experts: methodology developments and preliminary results in aircraft wing design.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[Mas-</a:t>
            </a:r>
            <a:r>
              <a:rPr lang="en-US" dirty="0" err="1">
                <a:latin typeface="Arial" panose="020B0604020202020204" pitchFamily="34" charset="0"/>
                <a:cs typeface="Arial" panose="020B0604020202020204" pitchFamily="34" charset="0"/>
              </a:rPr>
              <a:t>Colomer</a:t>
            </a:r>
            <a:r>
              <a:rPr lang="en-US" dirty="0">
                <a:latin typeface="Arial" panose="020B0604020202020204" pitchFamily="34" charset="0"/>
                <a:cs typeface="Arial" panose="020B0604020202020204" pitchFamily="34" charset="0"/>
              </a:rPr>
              <a:t>, 2018] Mas-</a:t>
            </a:r>
            <a:r>
              <a:rPr lang="en-US" dirty="0" err="1">
                <a:latin typeface="Arial" panose="020B0604020202020204" pitchFamily="34" charset="0"/>
                <a:cs typeface="Arial" panose="020B0604020202020204" pitchFamily="34" charset="0"/>
              </a:rPr>
              <a:t>Colomer</a:t>
            </a:r>
            <a:r>
              <a:rPr lang="en-US" dirty="0">
                <a:latin typeface="Arial" panose="020B0604020202020204" pitchFamily="34" charset="0"/>
                <a:cs typeface="Arial" panose="020B0604020202020204" pitchFamily="34" charset="0"/>
              </a:rPr>
              <a:t>, J. (2018). Aeroelastic Similarity of a Flight Demonstrator via</a:t>
            </a:r>
          </a:p>
          <a:p>
            <a:r>
              <a:rPr lang="en-US" dirty="0">
                <a:latin typeface="Arial" panose="020B0604020202020204" pitchFamily="34" charset="0"/>
                <a:cs typeface="Arial" panose="020B0604020202020204" pitchFamily="34" charset="0"/>
              </a:rPr>
              <a:t>Multidisciplinary Optimization. PhD thesis.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[Jones et al., 1998] Jones, D. R., </a:t>
            </a:r>
            <a:r>
              <a:rPr lang="en-US" dirty="0" err="1">
                <a:latin typeface="Arial" panose="020B0604020202020204" pitchFamily="34" charset="0"/>
                <a:cs typeface="Arial" panose="020B0604020202020204" pitchFamily="34" charset="0"/>
              </a:rPr>
              <a:t>Schonlau</a:t>
            </a:r>
            <a:r>
              <a:rPr lang="en-US" dirty="0">
                <a:latin typeface="Arial" panose="020B0604020202020204" pitchFamily="34" charset="0"/>
                <a:cs typeface="Arial" panose="020B0604020202020204" pitchFamily="34" charset="0"/>
              </a:rPr>
              <a:t>, M., and Welch, W. J. (1998). Efficient global optimization</a:t>
            </a:r>
          </a:p>
          <a:p>
            <a:r>
              <a:rPr lang="en-US" dirty="0">
                <a:latin typeface="Arial" panose="020B0604020202020204" pitchFamily="34" charset="0"/>
                <a:cs typeface="Arial" panose="020B0604020202020204" pitchFamily="34" charset="0"/>
              </a:rPr>
              <a:t>of expensive black-box functions. Journal of Global Optimization, 13(4):455–492.</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Scholcz</a:t>
            </a:r>
            <a:r>
              <a:rPr lang="en-US" dirty="0">
                <a:latin typeface="Arial" panose="020B0604020202020204" pitchFamily="34" charset="0"/>
                <a:cs typeface="Arial" panose="020B0604020202020204" pitchFamily="34" charset="0"/>
              </a:rPr>
              <a:t>, 2015] </a:t>
            </a:r>
            <a:r>
              <a:rPr lang="en-US" dirty="0" err="1">
                <a:latin typeface="Arial" panose="020B0604020202020204" pitchFamily="34" charset="0"/>
                <a:cs typeface="Arial" panose="020B0604020202020204" pitchFamily="34" charset="0"/>
              </a:rPr>
              <a:t>Scholcz</a:t>
            </a:r>
            <a:r>
              <a:rPr lang="en-US" dirty="0">
                <a:latin typeface="Arial" panose="020B0604020202020204" pitchFamily="34" charset="0"/>
                <a:cs typeface="Arial" panose="020B0604020202020204" pitchFamily="34" charset="0"/>
              </a:rPr>
              <a:t>, T. (2015). Multi-fidelity methods for fluid-structure interaction and uncertainty</a:t>
            </a:r>
          </a:p>
          <a:p>
            <a:r>
              <a:rPr lang="en-US" dirty="0">
                <a:latin typeface="Arial" panose="020B0604020202020204" pitchFamily="34" charset="0"/>
                <a:cs typeface="Arial" panose="020B0604020202020204" pitchFamily="34" charset="0"/>
              </a:rPr>
              <a:t>quantification.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[Jones, 2001] Jones, D. R. (2001). A taxonomy of global optimization methods based on response</a:t>
            </a:r>
          </a:p>
          <a:p>
            <a:r>
              <a:rPr lang="en-US" dirty="0">
                <a:latin typeface="Arial" panose="020B0604020202020204" pitchFamily="34" charset="0"/>
                <a:cs typeface="Arial" panose="020B0604020202020204" pitchFamily="34" charset="0"/>
              </a:rPr>
              <a:t>surfaces. Journal of Global Optimization, 21(4):345–383.</a:t>
            </a:r>
          </a:p>
          <a:p>
            <a:endParaRPr lang="en-US"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[Forrester et al., 2007] Forrester, A. I., </a:t>
            </a:r>
            <a:r>
              <a:rPr lang="en-US" dirty="0" err="1">
                <a:latin typeface="Arial" panose="020B0604020202020204" pitchFamily="34" charset="0"/>
                <a:cs typeface="Arial" panose="020B0604020202020204" pitchFamily="34" charset="0"/>
              </a:rPr>
              <a:t>Sóbester</a:t>
            </a:r>
            <a:r>
              <a:rPr lang="en-US" dirty="0">
                <a:latin typeface="Arial" panose="020B0604020202020204" pitchFamily="34" charset="0"/>
                <a:cs typeface="Arial" panose="020B0604020202020204" pitchFamily="34" charset="0"/>
              </a:rPr>
              <a:t>, A., and Keane, A. J. (2007). Multi-fidelity optimization</a:t>
            </a:r>
          </a:p>
          <a:p>
            <a:pPr algn="just"/>
            <a:r>
              <a:rPr lang="en-US" dirty="0">
                <a:latin typeface="Arial" panose="020B0604020202020204" pitchFamily="34" charset="0"/>
                <a:cs typeface="Arial" panose="020B0604020202020204" pitchFamily="34" charset="0"/>
              </a:rPr>
              <a:t>via surrogate modelling. Proceedings of the Royal Society A: Mathematical, Physical and Engineering Sciences, 463(2088):3251–3269.</a:t>
            </a:r>
          </a:p>
          <a:p>
            <a:endParaRPr lang="en-US" dirty="0"/>
          </a:p>
          <a:p>
            <a:endParaRPr lang="en-US" dirty="0"/>
          </a:p>
        </p:txBody>
      </p:sp>
    </p:spTree>
    <p:extLst>
      <p:ext uri="{BB962C8B-B14F-4D97-AF65-F5344CB8AC3E}">
        <p14:creationId xmlns:p14="http://schemas.microsoft.com/office/powerpoint/2010/main" val="709819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0C28FC-CC05-4AA6-9793-3DB85B4DD24D}"/>
              </a:ext>
            </a:extLst>
          </p:cNvPr>
          <p:cNvSpPr>
            <a:spLocks noGrp="1"/>
          </p:cNvSpPr>
          <p:nvPr>
            <p:ph type="title"/>
          </p:nvPr>
        </p:nvSpPr>
        <p:spPr/>
        <p:txBody>
          <a:bodyPr/>
          <a:lstStyle/>
          <a:p>
            <a:r>
              <a:rPr lang="en-US" dirty="0"/>
              <a:t>References</a:t>
            </a:r>
          </a:p>
        </p:txBody>
      </p:sp>
      <p:sp>
        <p:nvSpPr>
          <p:cNvPr id="4" name="Segnaposto piè di pagina 3">
            <a:extLst>
              <a:ext uri="{FF2B5EF4-FFF2-40B4-BE49-F238E27FC236}">
                <a16:creationId xmlns:a16="http://schemas.microsoft.com/office/drawing/2014/main" id="{8856ED29-9E7F-4E2C-A132-1EB1AF91C58E}"/>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45F82F2E-98BF-4592-B945-98F85AD195C2}"/>
              </a:ext>
            </a:extLst>
          </p:cNvPr>
          <p:cNvSpPr>
            <a:spLocks noGrp="1"/>
          </p:cNvSpPr>
          <p:nvPr>
            <p:ph type="sldNum" sz="quarter" idx="12"/>
          </p:nvPr>
        </p:nvSpPr>
        <p:spPr/>
        <p:txBody>
          <a:bodyPr/>
          <a:lstStyle/>
          <a:p>
            <a:pPr>
              <a:defRPr/>
            </a:pPr>
            <a:fld id="{5E177536-18BF-1743-A360-A4663329E682}" type="slidenum">
              <a:rPr lang="en-US" smtClean="0"/>
              <a:pPr>
                <a:defRPr/>
              </a:pPr>
              <a:t>35</a:t>
            </a:fld>
            <a:endParaRPr lang="en-US"/>
          </a:p>
        </p:txBody>
      </p:sp>
      <p:sp>
        <p:nvSpPr>
          <p:cNvPr id="6" name="CasellaDiTesto 5">
            <a:extLst>
              <a:ext uri="{FF2B5EF4-FFF2-40B4-BE49-F238E27FC236}">
                <a16:creationId xmlns:a16="http://schemas.microsoft.com/office/drawing/2014/main" id="{1C48C12D-55F4-40B0-BA4C-113115F707B5}"/>
              </a:ext>
            </a:extLst>
          </p:cNvPr>
          <p:cNvSpPr txBox="1"/>
          <p:nvPr/>
        </p:nvSpPr>
        <p:spPr>
          <a:xfrm>
            <a:off x="658866" y="1268760"/>
            <a:ext cx="10874268" cy="590931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[Yondo et al., 2018] Yondo, R., Andrés, E., and Valero, E. (2018). A review on design of experiments and surrogate models in aircraft real-time and many-query aerodynamic analyses. Progress in Aerospace Sciences, 96:23 – 61.</a:t>
            </a:r>
          </a:p>
          <a:p>
            <a:pPr algn="just"/>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[ONERA] ONERA-M6 Wing, Star of CFD. </a:t>
            </a:r>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https://www.onera.fr/en/news/onera-m6-wing-star-of-cfd</a:t>
            </a:r>
            <a:r>
              <a:rPr lang="en-US" dirty="0">
                <a:latin typeface="Arial" panose="020B0604020202020204" pitchFamily="34" charset="0"/>
                <a:cs typeface="Arial" panose="020B0604020202020204" pitchFamily="34" charset="0"/>
              </a:rPr>
              <a:t>.  Accessed: 2019-05-11.</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[Katz et al., 2001] Joseph Katz and Allen Plotkin. Low-speed aerodynamics, volume 13. Cambridge university press, 2001.</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 Polynomial-Chaos-Kriging. </a:t>
            </a:r>
            <a:r>
              <a:rPr lang="en-US" dirty="0">
                <a:latin typeface="Arial" panose="020B0604020202020204" pitchFamily="34" charset="0"/>
                <a:cs typeface="Arial" panose="020B0604020202020204" pitchFamily="34" charset="0"/>
                <a:hlinkClick r:id="rId3"/>
              </a:rPr>
              <a:t>http://www.sudret.ibk.ethz.ch/research/past-projects/polynomial-chaos-kriging.html</a:t>
            </a:r>
            <a:r>
              <a:rPr lang="en-US" dirty="0">
                <a:latin typeface="Arial" panose="020B0604020202020204" pitchFamily="34" charset="0"/>
                <a:cs typeface="Arial" panose="020B0604020202020204" pitchFamily="34" charset="0"/>
              </a:rPr>
              <a:t>. Accessed: 2019-05-11.</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[NASA CRM] NASA Common Research Model, </a:t>
            </a:r>
            <a:r>
              <a:rPr lang="en-US" dirty="0">
                <a:latin typeface="Arial" panose="020B0604020202020204" pitchFamily="34" charset="0"/>
                <a:cs typeface="Arial" panose="020B0604020202020204" pitchFamily="34" charset="0"/>
                <a:hlinkClick r:id="rId4"/>
              </a:rPr>
              <a:t>https://commonresearchmodel.larc.nasa.gov/files/2014/02/CRM_wingboxFEM_description_1.pdf</a:t>
            </a:r>
            <a:r>
              <a:rPr lang="en-US" dirty="0">
                <a:latin typeface="Arial" panose="020B0604020202020204" pitchFamily="34" charset="0"/>
                <a:cs typeface="Arial" panose="020B0604020202020204" pitchFamily="34" charset="0"/>
              </a:rPr>
              <a:t>, Accessed: 21/05/2019.</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77981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466454-6D55-F54C-8B7D-E286DB292EBD}"/>
              </a:ext>
            </a:extLst>
          </p:cNvPr>
          <p:cNvSpPr>
            <a:spLocks noGrp="1"/>
          </p:cNvSpPr>
          <p:nvPr>
            <p:ph type="title"/>
          </p:nvPr>
        </p:nvSpPr>
        <p:spPr/>
        <p:txBody>
          <a:bodyPr/>
          <a:lstStyle/>
          <a:p>
            <a:r>
              <a:rPr lang="en-US" dirty="0"/>
              <a:t>I.	State of the art</a:t>
            </a:r>
          </a:p>
        </p:txBody>
      </p:sp>
    </p:spTree>
    <p:extLst>
      <p:ext uri="{BB962C8B-B14F-4D97-AF65-F5344CB8AC3E}">
        <p14:creationId xmlns:p14="http://schemas.microsoft.com/office/powerpoint/2010/main" val="1394665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8AC0B4-E037-4347-9FAA-60E589CD2C4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Black Box Aeroelastic Function</a:t>
            </a:r>
            <a:endParaRPr lang="en-US" dirty="0"/>
          </a:p>
        </p:txBody>
      </p:sp>
      <p:sp>
        <p:nvSpPr>
          <p:cNvPr id="4" name="Segnaposto piè di pagina 3">
            <a:extLst>
              <a:ext uri="{FF2B5EF4-FFF2-40B4-BE49-F238E27FC236}">
                <a16:creationId xmlns:a16="http://schemas.microsoft.com/office/drawing/2014/main" id="{1D4132F9-D705-4575-8A90-6CCCAEF47370}"/>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E1FD9BBB-25D9-43F7-9BBD-B90C8F77C7CA}"/>
              </a:ext>
            </a:extLst>
          </p:cNvPr>
          <p:cNvSpPr>
            <a:spLocks noGrp="1"/>
          </p:cNvSpPr>
          <p:nvPr>
            <p:ph type="sldNum" sz="quarter" idx="12"/>
          </p:nvPr>
        </p:nvSpPr>
        <p:spPr/>
        <p:txBody>
          <a:bodyPr/>
          <a:lstStyle/>
          <a:p>
            <a:pPr>
              <a:defRPr/>
            </a:pPr>
            <a:fld id="{5E177536-18BF-1743-A360-A4663329E682}" type="slidenum">
              <a:rPr lang="en-US" smtClean="0"/>
              <a:pPr>
                <a:defRPr/>
              </a:pPr>
              <a:t>5</a:t>
            </a:fld>
            <a:endParaRPr lang="en-US"/>
          </a:p>
        </p:txBody>
      </p:sp>
      <p:pic>
        <p:nvPicPr>
          <p:cNvPr id="7" name="Immagine 6">
            <a:extLst>
              <a:ext uri="{FF2B5EF4-FFF2-40B4-BE49-F238E27FC236}">
                <a16:creationId xmlns:a16="http://schemas.microsoft.com/office/drawing/2014/main" id="{DB54DD65-B4CF-40F1-9392-C2E43657094B}"/>
              </a:ext>
            </a:extLst>
          </p:cNvPr>
          <p:cNvPicPr>
            <a:picLocks noChangeAspect="1"/>
          </p:cNvPicPr>
          <p:nvPr/>
        </p:nvPicPr>
        <p:blipFill>
          <a:blip r:embed="rId2"/>
          <a:stretch>
            <a:fillRect/>
          </a:stretch>
        </p:blipFill>
        <p:spPr>
          <a:xfrm>
            <a:off x="6096000" y="2311236"/>
            <a:ext cx="5761345" cy="3536503"/>
          </a:xfrm>
          <a:prstGeom prst="rect">
            <a:avLst/>
          </a:prstGeom>
        </p:spPr>
      </p:pic>
      <p:sp>
        <p:nvSpPr>
          <p:cNvPr id="8" name="CasellaDiTesto 7">
            <a:extLst>
              <a:ext uri="{FF2B5EF4-FFF2-40B4-BE49-F238E27FC236}">
                <a16:creationId xmlns:a16="http://schemas.microsoft.com/office/drawing/2014/main" id="{09DE2337-4BD4-4073-B79A-68764E1718AA}"/>
              </a:ext>
            </a:extLst>
          </p:cNvPr>
          <p:cNvSpPr txBox="1"/>
          <p:nvPr/>
        </p:nvSpPr>
        <p:spPr>
          <a:xfrm>
            <a:off x="726661" y="1340768"/>
            <a:ext cx="1131473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Fluid-Structure interaction problem is solved in an iterative partitioned approach. </a:t>
            </a:r>
          </a:p>
        </p:txBody>
      </p:sp>
      <p:sp>
        <p:nvSpPr>
          <p:cNvPr id="10" name="CasellaDiTesto 9">
            <a:extLst>
              <a:ext uri="{FF2B5EF4-FFF2-40B4-BE49-F238E27FC236}">
                <a16:creationId xmlns:a16="http://schemas.microsoft.com/office/drawing/2014/main" id="{E4A0ECC0-5C29-4AD1-A66F-35FCE9B38936}"/>
              </a:ext>
            </a:extLst>
          </p:cNvPr>
          <p:cNvSpPr txBox="1"/>
          <p:nvPr/>
        </p:nvSpPr>
        <p:spPr>
          <a:xfrm>
            <a:off x="7176120" y="5984323"/>
            <a:ext cx="41148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OpenMDAO </a:t>
            </a:r>
            <a:r>
              <a:rPr lang="en-US" i="1" dirty="0">
                <a:latin typeface="Arial" panose="020B0604020202020204" pitchFamily="34" charset="0"/>
                <a:cs typeface="Arial" panose="020B0604020202020204" pitchFamily="34" charset="0"/>
              </a:rPr>
              <a:t>aerostructures</a:t>
            </a:r>
            <a:r>
              <a:rPr lang="en-US" dirty="0">
                <a:latin typeface="Arial" panose="020B0604020202020204" pitchFamily="34" charset="0"/>
                <a:cs typeface="Arial" panose="020B0604020202020204" pitchFamily="34" charset="0"/>
              </a:rPr>
              <a:t> Model</a:t>
            </a:r>
          </a:p>
        </p:txBody>
      </p:sp>
      <p:sp>
        <p:nvSpPr>
          <p:cNvPr id="11" name="CasellaDiTesto 10">
            <a:extLst>
              <a:ext uri="{FF2B5EF4-FFF2-40B4-BE49-F238E27FC236}">
                <a16:creationId xmlns:a16="http://schemas.microsoft.com/office/drawing/2014/main" id="{DD43DFBE-2B02-444F-BCE3-8B4D724F08F2}"/>
              </a:ext>
            </a:extLst>
          </p:cNvPr>
          <p:cNvSpPr txBox="1"/>
          <p:nvPr/>
        </p:nvSpPr>
        <p:spPr>
          <a:xfrm>
            <a:off x="726661" y="2612364"/>
            <a:ext cx="4641688"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Two separate aerodynamics and structural software are coupled together in a unique function.</a:t>
            </a:r>
          </a:p>
        </p:txBody>
      </p:sp>
      <p:sp>
        <p:nvSpPr>
          <p:cNvPr id="3" name="CasellaDiTesto 2">
            <a:extLst>
              <a:ext uri="{FF2B5EF4-FFF2-40B4-BE49-F238E27FC236}">
                <a16:creationId xmlns:a16="http://schemas.microsoft.com/office/drawing/2014/main" id="{C9F09991-4369-4A7C-B522-F0430F5AEA3E}"/>
              </a:ext>
            </a:extLst>
          </p:cNvPr>
          <p:cNvSpPr txBox="1"/>
          <p:nvPr/>
        </p:nvSpPr>
        <p:spPr>
          <a:xfrm>
            <a:off x="3431704" y="5798703"/>
            <a:ext cx="3516299"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[Mas-</a:t>
            </a:r>
            <a:r>
              <a:rPr lang="en-US" sz="1600" dirty="0" err="1">
                <a:solidFill>
                  <a:srgbClr val="122372"/>
                </a:solidFill>
                <a:latin typeface="Arial" panose="020B0604020202020204" pitchFamily="34" charset="0"/>
                <a:cs typeface="Arial" panose="020B0604020202020204" pitchFamily="34" charset="0"/>
              </a:rPr>
              <a:t>Colomer</a:t>
            </a:r>
            <a:r>
              <a:rPr lang="en-US" sz="1600" dirty="0">
                <a:solidFill>
                  <a:srgbClr val="122372"/>
                </a:solidFill>
                <a:latin typeface="Arial" panose="020B0604020202020204" pitchFamily="34" charset="0"/>
                <a:cs typeface="Arial" panose="020B0604020202020204" pitchFamily="34" charset="0"/>
              </a:rPr>
              <a:t>, PhD thesis, 2018]</a:t>
            </a:r>
          </a:p>
        </p:txBody>
      </p:sp>
      <p:sp>
        <p:nvSpPr>
          <p:cNvPr id="12" name="CasellaDiTesto 11">
            <a:extLst>
              <a:ext uri="{FF2B5EF4-FFF2-40B4-BE49-F238E27FC236}">
                <a16:creationId xmlns:a16="http://schemas.microsoft.com/office/drawing/2014/main" id="{EAB851EC-6965-4D46-A5E7-4349A21EBA26}"/>
              </a:ext>
            </a:extLst>
          </p:cNvPr>
          <p:cNvSpPr txBox="1"/>
          <p:nvPr/>
        </p:nvSpPr>
        <p:spPr>
          <a:xfrm>
            <a:off x="726661" y="4390199"/>
            <a:ext cx="4641688"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Quantities of Interest (QoI) are computed at convergence.</a:t>
            </a:r>
          </a:p>
        </p:txBody>
      </p:sp>
    </p:spTree>
    <p:extLst>
      <p:ext uri="{BB962C8B-B14F-4D97-AF65-F5344CB8AC3E}">
        <p14:creationId xmlns:p14="http://schemas.microsoft.com/office/powerpoint/2010/main" val="3041529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BF0C1B-B216-43E1-B13F-B748ABF33B2D}"/>
              </a:ext>
            </a:extLst>
          </p:cNvPr>
          <p:cNvSpPr>
            <a:spLocks noGrp="1"/>
          </p:cNvSpPr>
          <p:nvPr>
            <p:ph type="title"/>
          </p:nvPr>
        </p:nvSpPr>
        <p:spPr/>
        <p:txBody>
          <a:bodyPr/>
          <a:lstStyle/>
          <a:p>
            <a:r>
              <a:rPr lang="en-US" dirty="0"/>
              <a:t>Multifidelity</a:t>
            </a:r>
          </a:p>
        </p:txBody>
      </p:sp>
      <p:sp>
        <p:nvSpPr>
          <p:cNvPr id="4" name="Segnaposto piè di pagina 3">
            <a:extLst>
              <a:ext uri="{FF2B5EF4-FFF2-40B4-BE49-F238E27FC236}">
                <a16:creationId xmlns:a16="http://schemas.microsoft.com/office/drawing/2014/main" id="{5D585D39-4F3C-46CD-8B95-25EDF61EFD00}"/>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E04656AE-4924-40AB-BED1-AD13C063FDA3}"/>
              </a:ext>
            </a:extLst>
          </p:cNvPr>
          <p:cNvSpPr>
            <a:spLocks noGrp="1"/>
          </p:cNvSpPr>
          <p:nvPr>
            <p:ph type="sldNum" sz="quarter" idx="12"/>
          </p:nvPr>
        </p:nvSpPr>
        <p:spPr/>
        <p:txBody>
          <a:bodyPr/>
          <a:lstStyle/>
          <a:p>
            <a:pPr>
              <a:defRPr/>
            </a:pPr>
            <a:fld id="{5E177536-18BF-1743-A360-A4663329E682}" type="slidenum">
              <a:rPr lang="en-US" smtClean="0"/>
              <a:pPr>
                <a:defRPr/>
              </a:pPr>
              <a:t>6</a:t>
            </a:fld>
            <a:endParaRPr lang="en-US"/>
          </a:p>
        </p:txBody>
      </p:sp>
      <p:sp>
        <p:nvSpPr>
          <p:cNvPr id="6" name="CasellaDiTesto 5">
            <a:extLst>
              <a:ext uri="{FF2B5EF4-FFF2-40B4-BE49-F238E27FC236}">
                <a16:creationId xmlns:a16="http://schemas.microsoft.com/office/drawing/2014/main" id="{CC077FBA-C593-4C71-857E-31F1CE4E418F}"/>
              </a:ext>
            </a:extLst>
          </p:cNvPr>
          <p:cNvSpPr txBox="1"/>
          <p:nvPr/>
        </p:nvSpPr>
        <p:spPr>
          <a:xfrm>
            <a:off x="1810165" y="1231858"/>
            <a:ext cx="9217024"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employment of functions with different accuracy and computational time can speed up the design process.</a:t>
            </a:r>
          </a:p>
        </p:txBody>
      </p:sp>
      <p:sp>
        <p:nvSpPr>
          <p:cNvPr id="7" name="CasellaDiTesto 6">
            <a:extLst>
              <a:ext uri="{FF2B5EF4-FFF2-40B4-BE49-F238E27FC236}">
                <a16:creationId xmlns:a16="http://schemas.microsoft.com/office/drawing/2014/main" id="{6FAE229B-B91E-4595-BEAB-2F6A5D690FF0}"/>
              </a:ext>
            </a:extLst>
          </p:cNvPr>
          <p:cNvSpPr txBox="1"/>
          <p:nvPr/>
        </p:nvSpPr>
        <p:spPr>
          <a:xfrm>
            <a:off x="461041" y="4018684"/>
            <a:ext cx="5544616" cy="2118529"/>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Examples: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High and Low fidelity software (HF and LF)</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Relaxed convergence criterion</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Various mesh resolutions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Experiments</a:t>
            </a:r>
          </a:p>
        </p:txBody>
      </p:sp>
      <p:pic>
        <p:nvPicPr>
          <p:cNvPr id="11" name="Immagine 10">
            <a:extLst>
              <a:ext uri="{FF2B5EF4-FFF2-40B4-BE49-F238E27FC236}">
                <a16:creationId xmlns:a16="http://schemas.microsoft.com/office/drawing/2014/main" id="{B8E7DC2A-5237-4C4E-8356-6AEE387EAA2B}"/>
              </a:ext>
            </a:extLst>
          </p:cNvPr>
          <p:cNvPicPr>
            <a:picLocks noChangeAspect="1"/>
          </p:cNvPicPr>
          <p:nvPr/>
        </p:nvPicPr>
        <p:blipFill>
          <a:blip r:embed="rId3"/>
          <a:stretch>
            <a:fillRect/>
          </a:stretch>
        </p:blipFill>
        <p:spPr>
          <a:xfrm>
            <a:off x="8035136" y="2651569"/>
            <a:ext cx="4016598" cy="2239844"/>
          </a:xfrm>
          <a:prstGeom prst="rect">
            <a:avLst/>
          </a:prstGeom>
        </p:spPr>
      </p:pic>
      <p:pic>
        <p:nvPicPr>
          <p:cNvPr id="13" name="Immagine 12">
            <a:extLst>
              <a:ext uri="{FF2B5EF4-FFF2-40B4-BE49-F238E27FC236}">
                <a16:creationId xmlns:a16="http://schemas.microsoft.com/office/drawing/2014/main" id="{62EA9910-BE70-42A4-BA01-210D9CD18111}"/>
              </a:ext>
            </a:extLst>
          </p:cNvPr>
          <p:cNvPicPr>
            <a:picLocks noChangeAspect="1"/>
          </p:cNvPicPr>
          <p:nvPr/>
        </p:nvPicPr>
        <p:blipFill>
          <a:blip r:embed="rId4"/>
          <a:stretch>
            <a:fillRect/>
          </a:stretch>
        </p:blipFill>
        <p:spPr>
          <a:xfrm>
            <a:off x="8254656" y="4946496"/>
            <a:ext cx="3577559" cy="1739727"/>
          </a:xfrm>
          <a:prstGeom prst="rect">
            <a:avLst/>
          </a:prstGeom>
        </p:spPr>
      </p:pic>
      <p:pic>
        <p:nvPicPr>
          <p:cNvPr id="9" name="Immagine 8">
            <a:extLst>
              <a:ext uri="{FF2B5EF4-FFF2-40B4-BE49-F238E27FC236}">
                <a16:creationId xmlns:a16="http://schemas.microsoft.com/office/drawing/2014/main" id="{5DC32293-F5B2-40BF-B90E-C3826B8E0AD5}"/>
              </a:ext>
            </a:extLst>
          </p:cNvPr>
          <p:cNvPicPr>
            <a:picLocks noChangeAspect="1"/>
          </p:cNvPicPr>
          <p:nvPr/>
        </p:nvPicPr>
        <p:blipFill>
          <a:blip r:embed="rId5"/>
          <a:stretch>
            <a:fillRect/>
          </a:stretch>
        </p:blipFill>
        <p:spPr>
          <a:xfrm>
            <a:off x="5301194" y="3060625"/>
            <a:ext cx="2953462" cy="2344018"/>
          </a:xfrm>
          <a:prstGeom prst="rect">
            <a:avLst/>
          </a:prstGeom>
        </p:spPr>
      </p:pic>
      <p:sp>
        <p:nvSpPr>
          <p:cNvPr id="3" name="CasellaDiTesto 2">
            <a:extLst>
              <a:ext uri="{FF2B5EF4-FFF2-40B4-BE49-F238E27FC236}">
                <a16:creationId xmlns:a16="http://schemas.microsoft.com/office/drawing/2014/main" id="{1AF78373-5AB7-477B-9254-523B87281DD0}"/>
              </a:ext>
            </a:extLst>
          </p:cNvPr>
          <p:cNvSpPr txBox="1"/>
          <p:nvPr/>
        </p:nvSpPr>
        <p:spPr>
          <a:xfrm>
            <a:off x="5301194" y="5479327"/>
            <a:ext cx="2234966"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a:t>
            </a:r>
            <a:r>
              <a:rPr lang="en-US" sz="1600" dirty="0" err="1">
                <a:solidFill>
                  <a:srgbClr val="122372"/>
                </a:solidFill>
                <a:latin typeface="Arial" panose="020B0604020202020204" pitchFamily="34" charset="0"/>
                <a:cs typeface="Arial" panose="020B0604020202020204" pitchFamily="34" charset="0"/>
              </a:rPr>
              <a:t>Onera</a:t>
            </a:r>
            <a:r>
              <a:rPr lang="en-US" sz="1600" dirty="0">
                <a:solidFill>
                  <a:srgbClr val="122372"/>
                </a:solidFill>
                <a:latin typeface="Arial" panose="020B0604020202020204" pitchFamily="34" charset="0"/>
                <a:cs typeface="Arial" panose="020B0604020202020204" pitchFamily="34" charset="0"/>
              </a:rPr>
              <a:t>]</a:t>
            </a:r>
          </a:p>
        </p:txBody>
      </p:sp>
      <p:sp>
        <p:nvSpPr>
          <p:cNvPr id="12" name="CasellaDiTesto 11">
            <a:extLst>
              <a:ext uri="{FF2B5EF4-FFF2-40B4-BE49-F238E27FC236}">
                <a16:creationId xmlns:a16="http://schemas.microsoft.com/office/drawing/2014/main" id="{DC888F04-9E14-410F-9DB7-23F1A9E39D0D}"/>
              </a:ext>
            </a:extLst>
          </p:cNvPr>
          <p:cNvSpPr txBox="1"/>
          <p:nvPr/>
        </p:nvSpPr>
        <p:spPr>
          <a:xfrm>
            <a:off x="9655589" y="2138339"/>
            <a:ext cx="2743200" cy="584775"/>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[Katz et al, Low-speed aerodynamics, 2001]</a:t>
            </a:r>
          </a:p>
        </p:txBody>
      </p:sp>
      <p:sp>
        <p:nvSpPr>
          <p:cNvPr id="14" name="CasellaDiTesto 13">
            <a:extLst>
              <a:ext uri="{FF2B5EF4-FFF2-40B4-BE49-F238E27FC236}">
                <a16:creationId xmlns:a16="http://schemas.microsoft.com/office/drawing/2014/main" id="{958A99ED-4EA9-49DE-88CF-FF93E1316647}"/>
              </a:ext>
            </a:extLst>
          </p:cNvPr>
          <p:cNvSpPr txBox="1"/>
          <p:nvPr/>
        </p:nvSpPr>
        <p:spPr>
          <a:xfrm>
            <a:off x="5512926" y="6067628"/>
            <a:ext cx="3133206"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a:t>
            </a:r>
            <a:r>
              <a:rPr lang="en-US" sz="1600" dirty="0" err="1">
                <a:solidFill>
                  <a:srgbClr val="122372"/>
                </a:solidFill>
                <a:latin typeface="Arial" panose="020B0604020202020204" pitchFamily="34" charset="0"/>
                <a:cs typeface="Arial" panose="020B0604020202020204" pitchFamily="34" charset="0"/>
              </a:rPr>
              <a:t>Scholcz</a:t>
            </a:r>
            <a:r>
              <a:rPr lang="en-US" sz="1600" dirty="0">
                <a:solidFill>
                  <a:srgbClr val="122372"/>
                </a:solidFill>
                <a:latin typeface="Arial" panose="020B0604020202020204" pitchFamily="34" charset="0"/>
                <a:cs typeface="Arial" panose="020B0604020202020204" pitchFamily="34" charset="0"/>
              </a:rPr>
              <a:t>, PhD thesis, 2015]</a:t>
            </a:r>
          </a:p>
        </p:txBody>
      </p:sp>
      <p:sp>
        <p:nvSpPr>
          <p:cNvPr id="15" name="CasellaDiTesto 14">
            <a:extLst>
              <a:ext uri="{FF2B5EF4-FFF2-40B4-BE49-F238E27FC236}">
                <a16:creationId xmlns:a16="http://schemas.microsoft.com/office/drawing/2014/main" id="{20D44377-017E-4787-B9AD-AC9C98088366}"/>
              </a:ext>
            </a:extLst>
          </p:cNvPr>
          <p:cNvSpPr txBox="1"/>
          <p:nvPr/>
        </p:nvSpPr>
        <p:spPr>
          <a:xfrm>
            <a:off x="461041" y="2322096"/>
            <a:ext cx="5544616" cy="1287532"/>
          </a:xfrm>
          <a:prstGeom prst="rect">
            <a:avLst/>
          </a:prstGeom>
          <a:noFill/>
        </p:spPr>
        <p:txBody>
          <a:bodyPr wrap="square" rtlCol="0">
            <a:spAutoFit/>
          </a:bodyPr>
          <a:lstStyle/>
          <a:p>
            <a:pPr>
              <a:lnSpc>
                <a:spcPct val="150000"/>
              </a:lnSpc>
            </a:pPr>
            <a:r>
              <a:rPr lang="en-US" dirty="0">
                <a:latin typeface="Arial" panose="020B0604020202020204" pitchFamily="34" charset="0"/>
                <a:cs typeface="Arial" panose="020B0604020202020204" pitchFamily="34" charset="0"/>
              </a:rPr>
              <a:t>Features: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Large correlation between the models</a:t>
            </a:r>
          </a:p>
          <a:p>
            <a:pPr marL="285750" indent="-285750">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Different computational time scales</a:t>
            </a:r>
          </a:p>
        </p:txBody>
      </p:sp>
    </p:spTree>
    <p:extLst>
      <p:ext uri="{BB962C8B-B14F-4D97-AF65-F5344CB8AC3E}">
        <p14:creationId xmlns:p14="http://schemas.microsoft.com/office/powerpoint/2010/main" val="3332903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ACA1F8-BCF0-4E17-A831-5BB4D11476C8}"/>
              </a:ext>
            </a:extLst>
          </p:cNvPr>
          <p:cNvSpPr>
            <a:spLocks noGrp="1"/>
          </p:cNvSpPr>
          <p:nvPr>
            <p:ph type="title"/>
          </p:nvPr>
        </p:nvSpPr>
        <p:spPr/>
        <p:txBody>
          <a:bodyPr/>
          <a:lstStyle/>
          <a:p>
            <a:r>
              <a:rPr lang="en-US" dirty="0"/>
              <a:t>Surrogate Model</a:t>
            </a:r>
          </a:p>
        </p:txBody>
      </p:sp>
      <p:sp>
        <p:nvSpPr>
          <p:cNvPr id="4" name="Segnaposto piè di pagina 3">
            <a:extLst>
              <a:ext uri="{FF2B5EF4-FFF2-40B4-BE49-F238E27FC236}">
                <a16:creationId xmlns:a16="http://schemas.microsoft.com/office/drawing/2014/main" id="{6F31C663-E939-448B-A6B8-7B9D90848A1D}"/>
              </a:ext>
            </a:extLst>
          </p:cNvPr>
          <p:cNvSpPr>
            <a:spLocks noGrp="1"/>
          </p:cNvSpPr>
          <p:nvPr>
            <p:ph type="ftr" sz="quarter" idx="11"/>
          </p:nvPr>
        </p:nvSpPr>
        <p:spPr>
          <a:xfrm>
            <a:off x="3989719" y="6492875"/>
            <a:ext cx="4114800" cy="365125"/>
          </a:xfrm>
        </p:spPr>
        <p:txBody>
          <a:bodyPr/>
          <a:lstStyle/>
          <a:p>
            <a:pPr>
              <a:defRPr/>
            </a:pPr>
            <a:r>
              <a:rPr lang="fr-FR" dirty="0"/>
              <a:t>ISAE-SUPAERO</a:t>
            </a:r>
          </a:p>
        </p:txBody>
      </p:sp>
      <p:sp>
        <p:nvSpPr>
          <p:cNvPr id="5" name="Segnaposto numero diapositiva 4">
            <a:extLst>
              <a:ext uri="{FF2B5EF4-FFF2-40B4-BE49-F238E27FC236}">
                <a16:creationId xmlns:a16="http://schemas.microsoft.com/office/drawing/2014/main" id="{3C493108-425D-45F9-BA5E-9F8B3E9B08CB}"/>
              </a:ext>
            </a:extLst>
          </p:cNvPr>
          <p:cNvSpPr>
            <a:spLocks noGrp="1"/>
          </p:cNvSpPr>
          <p:nvPr>
            <p:ph type="sldNum" sz="quarter" idx="12"/>
          </p:nvPr>
        </p:nvSpPr>
        <p:spPr/>
        <p:txBody>
          <a:bodyPr/>
          <a:lstStyle/>
          <a:p>
            <a:pPr>
              <a:defRPr/>
            </a:pPr>
            <a:fld id="{5E177536-18BF-1743-A360-A4663329E682}" type="slidenum">
              <a:rPr lang="en-US" smtClean="0"/>
              <a:pPr>
                <a:defRPr/>
              </a:pPr>
              <a:t>7</a:t>
            </a:fld>
            <a:endParaRPr lang="en-US"/>
          </a:p>
        </p:txBody>
      </p:sp>
      <p:sp>
        <p:nvSpPr>
          <p:cNvPr id="7" name="CasellaDiTesto 6">
            <a:extLst>
              <a:ext uri="{FF2B5EF4-FFF2-40B4-BE49-F238E27FC236}">
                <a16:creationId xmlns:a16="http://schemas.microsoft.com/office/drawing/2014/main" id="{9DB57470-0326-45BF-849D-455B66853B7C}"/>
              </a:ext>
            </a:extLst>
          </p:cNvPr>
          <p:cNvSpPr txBox="1"/>
          <p:nvPr/>
        </p:nvSpPr>
        <p:spPr>
          <a:xfrm>
            <a:off x="2963652" y="1556792"/>
            <a:ext cx="626469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Computational cost is decreased analyzing a surrogate model of the real function.</a:t>
            </a:r>
          </a:p>
        </p:txBody>
      </p:sp>
      <p:pic>
        <p:nvPicPr>
          <p:cNvPr id="9" name="Immagine 8">
            <a:extLst>
              <a:ext uri="{FF2B5EF4-FFF2-40B4-BE49-F238E27FC236}">
                <a16:creationId xmlns:a16="http://schemas.microsoft.com/office/drawing/2014/main" id="{51811548-58DE-46D5-9E84-2D2A6F45F776}"/>
              </a:ext>
            </a:extLst>
          </p:cNvPr>
          <p:cNvPicPr>
            <a:picLocks noChangeAspect="1"/>
          </p:cNvPicPr>
          <p:nvPr/>
        </p:nvPicPr>
        <p:blipFill>
          <a:blip r:embed="rId2"/>
          <a:stretch>
            <a:fillRect/>
          </a:stretch>
        </p:blipFill>
        <p:spPr>
          <a:xfrm>
            <a:off x="1828725" y="3071437"/>
            <a:ext cx="2162983" cy="2155285"/>
          </a:xfrm>
          <a:prstGeom prst="rect">
            <a:avLst/>
          </a:prstGeom>
        </p:spPr>
      </p:pic>
      <p:cxnSp>
        <p:nvCxnSpPr>
          <p:cNvPr id="11" name="Connettore 2 10">
            <a:extLst>
              <a:ext uri="{FF2B5EF4-FFF2-40B4-BE49-F238E27FC236}">
                <a16:creationId xmlns:a16="http://schemas.microsoft.com/office/drawing/2014/main" id="{0688C2A5-0A35-4544-8A1C-55D636E49CF4}"/>
              </a:ext>
            </a:extLst>
          </p:cNvPr>
          <p:cNvCxnSpPr/>
          <p:nvPr/>
        </p:nvCxnSpPr>
        <p:spPr>
          <a:xfrm>
            <a:off x="5303912" y="4149080"/>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40308172-0F02-433C-B69B-EB26B9887BFC}"/>
              </a:ext>
            </a:extLst>
          </p:cNvPr>
          <p:cNvPicPr>
            <a:picLocks noChangeAspect="1"/>
          </p:cNvPicPr>
          <p:nvPr/>
        </p:nvPicPr>
        <p:blipFill>
          <a:blip r:embed="rId3"/>
          <a:stretch>
            <a:fillRect/>
          </a:stretch>
        </p:blipFill>
        <p:spPr>
          <a:xfrm>
            <a:off x="7624228" y="2892034"/>
            <a:ext cx="3305088" cy="2370282"/>
          </a:xfrm>
          <a:prstGeom prst="rect">
            <a:avLst/>
          </a:prstGeom>
        </p:spPr>
      </p:pic>
      <p:sp>
        <p:nvSpPr>
          <p:cNvPr id="15" name="CasellaDiTesto 14">
            <a:extLst>
              <a:ext uri="{FF2B5EF4-FFF2-40B4-BE49-F238E27FC236}">
                <a16:creationId xmlns:a16="http://schemas.microsoft.com/office/drawing/2014/main" id="{CA3A309C-1164-4B49-9AE9-4D164C8F75E5}"/>
              </a:ext>
            </a:extLst>
          </p:cNvPr>
          <p:cNvSpPr txBox="1"/>
          <p:nvPr/>
        </p:nvSpPr>
        <p:spPr>
          <a:xfrm>
            <a:off x="1830540" y="5358636"/>
            <a:ext cx="381642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DOE Sampling</a:t>
            </a:r>
          </a:p>
          <a:p>
            <a:r>
              <a:rPr lang="en-US" dirty="0">
                <a:latin typeface="Arial" panose="020B0604020202020204" pitchFamily="34" charset="0"/>
                <a:cs typeface="Arial" panose="020B0604020202020204" pitchFamily="34" charset="0"/>
              </a:rPr>
              <a:t>Ex. LHS</a:t>
            </a:r>
          </a:p>
        </p:txBody>
      </p:sp>
      <p:sp>
        <p:nvSpPr>
          <p:cNvPr id="17" name="CasellaDiTesto 16">
            <a:extLst>
              <a:ext uri="{FF2B5EF4-FFF2-40B4-BE49-F238E27FC236}">
                <a16:creationId xmlns:a16="http://schemas.microsoft.com/office/drawing/2014/main" id="{5561698E-DF6A-4978-83BB-A85A51466A65}"/>
              </a:ext>
            </a:extLst>
          </p:cNvPr>
          <p:cNvSpPr txBox="1"/>
          <p:nvPr/>
        </p:nvSpPr>
        <p:spPr>
          <a:xfrm>
            <a:off x="7624228" y="5358636"/>
            <a:ext cx="33843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Interpolation</a:t>
            </a:r>
          </a:p>
          <a:p>
            <a:r>
              <a:rPr lang="en-US" dirty="0">
                <a:latin typeface="Arial" panose="020B0604020202020204" pitchFamily="34" charset="0"/>
                <a:cs typeface="Arial" panose="020B0604020202020204" pitchFamily="34" charset="0"/>
              </a:rPr>
              <a:t>Ex. Kriging, Co-Kriging</a:t>
            </a:r>
          </a:p>
        </p:txBody>
      </p:sp>
      <p:sp>
        <p:nvSpPr>
          <p:cNvPr id="3" name="CasellaDiTesto 2">
            <a:extLst>
              <a:ext uri="{FF2B5EF4-FFF2-40B4-BE49-F238E27FC236}">
                <a16:creationId xmlns:a16="http://schemas.microsoft.com/office/drawing/2014/main" id="{18F2BEB7-AB8B-419D-AD97-3DE17B869246}"/>
              </a:ext>
            </a:extLst>
          </p:cNvPr>
          <p:cNvSpPr txBox="1"/>
          <p:nvPr/>
        </p:nvSpPr>
        <p:spPr>
          <a:xfrm>
            <a:off x="3998676" y="4636989"/>
            <a:ext cx="2969450" cy="584775"/>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[Forrester et al, Proceedings of the Royal Society A, 2007]</a:t>
            </a:r>
          </a:p>
        </p:txBody>
      </p:sp>
      <p:sp>
        <p:nvSpPr>
          <p:cNvPr id="12" name="CasellaDiTesto 11">
            <a:extLst>
              <a:ext uri="{FF2B5EF4-FFF2-40B4-BE49-F238E27FC236}">
                <a16:creationId xmlns:a16="http://schemas.microsoft.com/office/drawing/2014/main" id="{B242BD0E-15F0-4757-B688-113032DD1968}"/>
              </a:ext>
            </a:extLst>
          </p:cNvPr>
          <p:cNvSpPr txBox="1"/>
          <p:nvPr/>
        </p:nvSpPr>
        <p:spPr>
          <a:xfrm>
            <a:off x="10917876" y="4636989"/>
            <a:ext cx="2016224"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[ETH]</a:t>
            </a:r>
          </a:p>
        </p:txBody>
      </p:sp>
    </p:spTree>
    <p:extLst>
      <p:ext uri="{BB962C8B-B14F-4D97-AF65-F5344CB8AC3E}">
        <p14:creationId xmlns:p14="http://schemas.microsoft.com/office/powerpoint/2010/main" val="2402869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5D91D-A406-4C9A-892D-EB447EF0A110}"/>
              </a:ext>
            </a:extLst>
          </p:cNvPr>
          <p:cNvSpPr>
            <a:spLocks noGrp="1"/>
          </p:cNvSpPr>
          <p:nvPr>
            <p:ph type="title"/>
          </p:nvPr>
        </p:nvSpPr>
        <p:spPr/>
        <p:txBody>
          <a:bodyPr/>
          <a:lstStyle/>
          <a:p>
            <a:r>
              <a:rPr lang="en-US" dirty="0"/>
              <a:t>Surrogate Model</a:t>
            </a:r>
          </a:p>
        </p:txBody>
      </p:sp>
      <p:sp>
        <p:nvSpPr>
          <p:cNvPr id="4" name="Segnaposto piè di pagina 3">
            <a:extLst>
              <a:ext uri="{FF2B5EF4-FFF2-40B4-BE49-F238E27FC236}">
                <a16:creationId xmlns:a16="http://schemas.microsoft.com/office/drawing/2014/main" id="{3017385C-30D2-423B-8C10-55D7BB529F25}"/>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66883EB4-0676-4684-A17B-A43FC21AB6A0}"/>
              </a:ext>
            </a:extLst>
          </p:cNvPr>
          <p:cNvSpPr>
            <a:spLocks noGrp="1"/>
          </p:cNvSpPr>
          <p:nvPr>
            <p:ph type="sldNum" sz="quarter" idx="12"/>
          </p:nvPr>
        </p:nvSpPr>
        <p:spPr/>
        <p:txBody>
          <a:bodyPr/>
          <a:lstStyle/>
          <a:p>
            <a:pPr>
              <a:defRPr/>
            </a:pPr>
            <a:fld id="{5E177536-18BF-1743-A360-A4663329E682}" type="slidenum">
              <a:rPr lang="en-US" smtClean="0"/>
              <a:pPr>
                <a:defRPr/>
              </a:pPr>
              <a:t>8</a:t>
            </a:fld>
            <a:endParaRPr lang="en-US"/>
          </a:p>
        </p:txBody>
      </p:sp>
      <p:sp>
        <p:nvSpPr>
          <p:cNvPr id="6" name="CasellaDiTesto 5">
            <a:extLst>
              <a:ext uri="{FF2B5EF4-FFF2-40B4-BE49-F238E27FC236}">
                <a16:creationId xmlns:a16="http://schemas.microsoft.com/office/drawing/2014/main" id="{643A2738-B862-4B87-B570-5056867E1546}"/>
              </a:ext>
            </a:extLst>
          </p:cNvPr>
          <p:cNvSpPr txBox="1"/>
          <p:nvPr/>
        </p:nvSpPr>
        <p:spPr>
          <a:xfrm>
            <a:off x="1019436" y="1462480"/>
            <a:ext cx="1015312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Kriging interpolation fits data to a Gaussian Process with constant mean and a defined covariance.</a:t>
            </a:r>
          </a:p>
        </p:txBody>
      </p:sp>
      <p:sp>
        <p:nvSpPr>
          <p:cNvPr id="7" name="CasellaDiTesto 6">
            <a:extLst>
              <a:ext uri="{FF2B5EF4-FFF2-40B4-BE49-F238E27FC236}">
                <a16:creationId xmlns:a16="http://schemas.microsoft.com/office/drawing/2014/main" id="{A50A683B-9828-49C6-8644-254F0E838CB0}"/>
              </a:ext>
            </a:extLst>
          </p:cNvPr>
          <p:cNvSpPr txBox="1"/>
          <p:nvPr/>
        </p:nvSpPr>
        <p:spPr>
          <a:xfrm>
            <a:off x="1604501" y="5432611"/>
            <a:ext cx="898299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Uncertainty on the prediction is zero in the sampled points and increases with distance.</a:t>
            </a:r>
          </a:p>
        </p:txBody>
      </p:sp>
      <p:pic>
        <p:nvPicPr>
          <p:cNvPr id="9" name="Immagine 8">
            <a:extLst>
              <a:ext uri="{FF2B5EF4-FFF2-40B4-BE49-F238E27FC236}">
                <a16:creationId xmlns:a16="http://schemas.microsoft.com/office/drawing/2014/main" id="{D3F5BDB5-4E44-4DB8-AE4B-5E206BCFC94E}"/>
              </a:ext>
            </a:extLst>
          </p:cNvPr>
          <p:cNvPicPr>
            <a:picLocks noChangeAspect="1"/>
          </p:cNvPicPr>
          <p:nvPr/>
        </p:nvPicPr>
        <p:blipFill>
          <a:blip r:embed="rId2"/>
          <a:stretch>
            <a:fillRect/>
          </a:stretch>
        </p:blipFill>
        <p:spPr>
          <a:xfrm>
            <a:off x="335360" y="3284985"/>
            <a:ext cx="6969719" cy="1124148"/>
          </a:xfrm>
          <a:prstGeom prst="rect">
            <a:avLst/>
          </a:prstGeom>
        </p:spPr>
      </p:pic>
      <p:pic>
        <p:nvPicPr>
          <p:cNvPr id="11" name="Immagine 10">
            <a:extLst>
              <a:ext uri="{FF2B5EF4-FFF2-40B4-BE49-F238E27FC236}">
                <a16:creationId xmlns:a16="http://schemas.microsoft.com/office/drawing/2014/main" id="{94D52A60-E830-4101-A533-81E05ECF1590}"/>
              </a:ext>
            </a:extLst>
          </p:cNvPr>
          <p:cNvPicPr>
            <a:picLocks noChangeAspect="1"/>
          </p:cNvPicPr>
          <p:nvPr/>
        </p:nvPicPr>
        <p:blipFill>
          <a:blip r:embed="rId3"/>
          <a:stretch>
            <a:fillRect/>
          </a:stretch>
        </p:blipFill>
        <p:spPr>
          <a:xfrm>
            <a:off x="7608168" y="2343594"/>
            <a:ext cx="3934374" cy="3038899"/>
          </a:xfrm>
          <a:prstGeom prst="rect">
            <a:avLst/>
          </a:prstGeom>
        </p:spPr>
      </p:pic>
      <p:sp>
        <p:nvSpPr>
          <p:cNvPr id="3" name="CasellaDiTesto 2">
            <a:extLst>
              <a:ext uri="{FF2B5EF4-FFF2-40B4-BE49-F238E27FC236}">
                <a16:creationId xmlns:a16="http://schemas.microsoft.com/office/drawing/2014/main" id="{24A6D4FC-89A5-408C-92E8-DF5FC24FBB6F}"/>
              </a:ext>
            </a:extLst>
          </p:cNvPr>
          <p:cNvSpPr txBox="1"/>
          <p:nvPr/>
        </p:nvSpPr>
        <p:spPr>
          <a:xfrm>
            <a:off x="9459429" y="2078990"/>
            <a:ext cx="2016224" cy="338554"/>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[Bartoli et al, 2016]</a:t>
            </a:r>
          </a:p>
        </p:txBody>
      </p:sp>
      <p:sp>
        <p:nvSpPr>
          <p:cNvPr id="10" name="CasellaDiTesto 9">
            <a:extLst>
              <a:ext uri="{FF2B5EF4-FFF2-40B4-BE49-F238E27FC236}">
                <a16:creationId xmlns:a16="http://schemas.microsoft.com/office/drawing/2014/main" id="{D6196BE9-1355-423B-B87D-DF99C82B5AAA}"/>
              </a:ext>
            </a:extLst>
          </p:cNvPr>
          <p:cNvSpPr txBox="1"/>
          <p:nvPr/>
        </p:nvSpPr>
        <p:spPr>
          <a:xfrm>
            <a:off x="335360" y="4227451"/>
            <a:ext cx="3293650" cy="830997"/>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[Forrester et al, Proceedings of the Royal Society A, 2007]</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929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6037A658-14C7-4553-B0E2-0A56BD764D49}"/>
              </a:ext>
            </a:extLst>
          </p:cNvPr>
          <p:cNvPicPr>
            <a:picLocks noChangeAspect="1"/>
          </p:cNvPicPr>
          <p:nvPr/>
        </p:nvPicPr>
        <p:blipFill>
          <a:blip r:embed="rId2"/>
          <a:stretch>
            <a:fillRect/>
          </a:stretch>
        </p:blipFill>
        <p:spPr>
          <a:xfrm>
            <a:off x="767408" y="2787601"/>
            <a:ext cx="4569966" cy="737091"/>
          </a:xfrm>
          <a:prstGeom prst="rect">
            <a:avLst/>
          </a:prstGeom>
        </p:spPr>
      </p:pic>
      <p:sp>
        <p:nvSpPr>
          <p:cNvPr id="2" name="Titolo 1">
            <a:extLst>
              <a:ext uri="{FF2B5EF4-FFF2-40B4-BE49-F238E27FC236}">
                <a16:creationId xmlns:a16="http://schemas.microsoft.com/office/drawing/2014/main" id="{FAE5D91D-A406-4C9A-892D-EB447EF0A110}"/>
              </a:ext>
            </a:extLst>
          </p:cNvPr>
          <p:cNvSpPr>
            <a:spLocks noGrp="1"/>
          </p:cNvSpPr>
          <p:nvPr>
            <p:ph type="title"/>
          </p:nvPr>
        </p:nvSpPr>
        <p:spPr/>
        <p:txBody>
          <a:bodyPr/>
          <a:lstStyle/>
          <a:p>
            <a:r>
              <a:rPr lang="en-US" dirty="0"/>
              <a:t>Surrogate Model</a:t>
            </a:r>
          </a:p>
        </p:txBody>
      </p:sp>
      <p:sp>
        <p:nvSpPr>
          <p:cNvPr id="4" name="Segnaposto piè di pagina 3">
            <a:extLst>
              <a:ext uri="{FF2B5EF4-FFF2-40B4-BE49-F238E27FC236}">
                <a16:creationId xmlns:a16="http://schemas.microsoft.com/office/drawing/2014/main" id="{3017385C-30D2-423B-8C10-55D7BB529F25}"/>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66883EB4-0676-4684-A17B-A43FC21AB6A0}"/>
              </a:ext>
            </a:extLst>
          </p:cNvPr>
          <p:cNvSpPr>
            <a:spLocks noGrp="1"/>
          </p:cNvSpPr>
          <p:nvPr>
            <p:ph type="sldNum" sz="quarter" idx="12"/>
          </p:nvPr>
        </p:nvSpPr>
        <p:spPr/>
        <p:txBody>
          <a:bodyPr/>
          <a:lstStyle/>
          <a:p>
            <a:pPr>
              <a:defRPr/>
            </a:pPr>
            <a:fld id="{5E177536-18BF-1743-A360-A4663329E682}" type="slidenum">
              <a:rPr lang="en-US" smtClean="0"/>
              <a:pPr>
                <a:defRPr/>
              </a:pPr>
              <a:t>9</a:t>
            </a:fld>
            <a:endParaRPr lang="en-US"/>
          </a:p>
        </p:txBody>
      </p:sp>
      <p:sp>
        <p:nvSpPr>
          <p:cNvPr id="3" name="CasellaDiTesto 2">
            <a:extLst>
              <a:ext uri="{FF2B5EF4-FFF2-40B4-BE49-F238E27FC236}">
                <a16:creationId xmlns:a16="http://schemas.microsoft.com/office/drawing/2014/main" id="{9659E7CE-26B7-4245-A10A-D92842F743E1}"/>
              </a:ext>
            </a:extLst>
          </p:cNvPr>
          <p:cNvSpPr txBox="1"/>
          <p:nvPr/>
        </p:nvSpPr>
        <p:spPr>
          <a:xfrm>
            <a:off x="2135560" y="1501702"/>
            <a:ext cx="792088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Co-Kriging interpolation takes into account data from two sources of different fidelity.</a:t>
            </a:r>
          </a:p>
        </p:txBody>
      </p:sp>
      <p:sp>
        <p:nvSpPr>
          <p:cNvPr id="7" name="CasellaDiTesto 6">
            <a:extLst>
              <a:ext uri="{FF2B5EF4-FFF2-40B4-BE49-F238E27FC236}">
                <a16:creationId xmlns:a16="http://schemas.microsoft.com/office/drawing/2014/main" id="{B9A5BFE5-BCF4-47F9-AED4-CF738256E2BE}"/>
              </a:ext>
            </a:extLst>
          </p:cNvPr>
          <p:cNvSpPr txBox="1"/>
          <p:nvPr/>
        </p:nvSpPr>
        <p:spPr>
          <a:xfrm>
            <a:off x="767408" y="4135910"/>
            <a:ext cx="403244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prediction is based on the error between the High and Low Fidelity models.</a:t>
            </a:r>
          </a:p>
        </p:txBody>
      </p:sp>
      <p:sp>
        <p:nvSpPr>
          <p:cNvPr id="8" name="CasellaDiTesto 7">
            <a:extLst>
              <a:ext uri="{FF2B5EF4-FFF2-40B4-BE49-F238E27FC236}">
                <a16:creationId xmlns:a16="http://schemas.microsoft.com/office/drawing/2014/main" id="{8D1A2C01-2813-47F1-9CB1-C7A8F9323FC8}"/>
              </a:ext>
            </a:extLst>
          </p:cNvPr>
          <p:cNvSpPr txBox="1"/>
          <p:nvPr/>
        </p:nvSpPr>
        <p:spPr>
          <a:xfrm>
            <a:off x="3052391" y="5194610"/>
            <a:ext cx="381642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Then a lower number of HF evaluations is required to build the surrogate model</a:t>
            </a:r>
            <a:r>
              <a:rPr lang="en-US" dirty="0"/>
              <a:t>.</a:t>
            </a:r>
          </a:p>
        </p:txBody>
      </p:sp>
      <p:pic>
        <p:nvPicPr>
          <p:cNvPr id="10" name="Immagine 9">
            <a:extLst>
              <a:ext uri="{FF2B5EF4-FFF2-40B4-BE49-F238E27FC236}">
                <a16:creationId xmlns:a16="http://schemas.microsoft.com/office/drawing/2014/main" id="{06D83560-6B89-478C-891D-FFC512D6E1F8}"/>
              </a:ext>
            </a:extLst>
          </p:cNvPr>
          <p:cNvPicPr>
            <a:picLocks noChangeAspect="1"/>
          </p:cNvPicPr>
          <p:nvPr/>
        </p:nvPicPr>
        <p:blipFill>
          <a:blip r:embed="rId3"/>
          <a:stretch>
            <a:fillRect/>
          </a:stretch>
        </p:blipFill>
        <p:spPr>
          <a:xfrm>
            <a:off x="6833592" y="2826577"/>
            <a:ext cx="4964125" cy="3790197"/>
          </a:xfrm>
          <a:prstGeom prst="rect">
            <a:avLst/>
          </a:prstGeom>
        </p:spPr>
      </p:pic>
      <p:sp>
        <p:nvSpPr>
          <p:cNvPr id="11" name="CasellaDiTesto 10">
            <a:extLst>
              <a:ext uri="{FF2B5EF4-FFF2-40B4-BE49-F238E27FC236}">
                <a16:creationId xmlns:a16="http://schemas.microsoft.com/office/drawing/2014/main" id="{8B24F1C9-9970-4452-8C77-9B635E9446C7}"/>
              </a:ext>
            </a:extLst>
          </p:cNvPr>
          <p:cNvSpPr txBox="1"/>
          <p:nvPr/>
        </p:nvSpPr>
        <p:spPr>
          <a:xfrm>
            <a:off x="767408" y="3445555"/>
            <a:ext cx="3096344" cy="584775"/>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[Forrester et al, Proceedings of the Royal Society A, 2007]</a:t>
            </a:r>
          </a:p>
        </p:txBody>
      </p:sp>
      <p:sp>
        <p:nvSpPr>
          <p:cNvPr id="13" name="CasellaDiTesto 12">
            <a:extLst>
              <a:ext uri="{FF2B5EF4-FFF2-40B4-BE49-F238E27FC236}">
                <a16:creationId xmlns:a16="http://schemas.microsoft.com/office/drawing/2014/main" id="{D68567EF-0528-4089-9F66-92E2E8D11C5F}"/>
              </a:ext>
            </a:extLst>
          </p:cNvPr>
          <p:cNvSpPr txBox="1"/>
          <p:nvPr/>
        </p:nvSpPr>
        <p:spPr>
          <a:xfrm>
            <a:off x="9054517" y="2150423"/>
            <a:ext cx="2743200" cy="584775"/>
          </a:xfrm>
          <a:prstGeom prst="rect">
            <a:avLst/>
          </a:prstGeom>
          <a:noFill/>
        </p:spPr>
        <p:txBody>
          <a:bodyPr wrap="square" rtlCol="0">
            <a:spAutoFit/>
          </a:bodyPr>
          <a:lstStyle/>
          <a:p>
            <a:r>
              <a:rPr lang="en-US" sz="1600" dirty="0">
                <a:solidFill>
                  <a:srgbClr val="122372"/>
                </a:solidFill>
                <a:latin typeface="Arial" panose="020B0604020202020204" pitchFamily="34" charset="0"/>
                <a:cs typeface="Arial" panose="020B0604020202020204" pitchFamily="34" charset="0"/>
              </a:rPr>
              <a:t>[Yondo et al, Progress in Aerospace Sciences, 2018]</a:t>
            </a:r>
          </a:p>
        </p:txBody>
      </p:sp>
    </p:spTree>
    <p:extLst>
      <p:ext uri="{BB962C8B-B14F-4D97-AF65-F5344CB8AC3E}">
        <p14:creationId xmlns:p14="http://schemas.microsoft.com/office/powerpoint/2010/main" val="510201980"/>
      </p:ext>
    </p:extLst>
  </p:cSld>
  <p:clrMapOvr>
    <a:masterClrMapping/>
  </p:clrMapOvr>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4010</TotalTime>
  <Words>1633</Words>
  <Application>Microsoft Office PowerPoint</Application>
  <PresentationFormat>Widescreen</PresentationFormat>
  <Paragraphs>304</Paragraphs>
  <Slides>36</Slides>
  <Notes>4</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36</vt:i4>
      </vt:variant>
    </vt:vector>
  </HeadingPairs>
  <TitlesOfParts>
    <vt:vector size="44" baseType="lpstr">
      <vt:lpstr>Arial</vt:lpstr>
      <vt:lpstr>Arial Narrow</vt:lpstr>
      <vt:lpstr>Avenir Black</vt:lpstr>
      <vt:lpstr>Calibri</vt:lpstr>
      <vt:lpstr>Cambria Math</vt:lpstr>
      <vt:lpstr>Georgia</vt:lpstr>
      <vt:lpstr>Times New Roman</vt:lpstr>
      <vt:lpstr>Thème Office</vt:lpstr>
      <vt:lpstr>Development of a low fidelity structural model for multifidelity aeroelastic optimization</vt:lpstr>
      <vt:lpstr>Context</vt:lpstr>
      <vt:lpstr>Summary</vt:lpstr>
      <vt:lpstr>I. State of the art</vt:lpstr>
      <vt:lpstr>Black Box Aeroelastic Function</vt:lpstr>
      <vt:lpstr>Multifidelity</vt:lpstr>
      <vt:lpstr>Surrogate Model</vt:lpstr>
      <vt:lpstr>Surrogate Model</vt:lpstr>
      <vt:lpstr>Surrogate Model</vt:lpstr>
      <vt:lpstr>Optimization</vt:lpstr>
      <vt:lpstr>Optimization</vt:lpstr>
      <vt:lpstr>II. Research Project </vt:lpstr>
      <vt:lpstr>Introduction</vt:lpstr>
      <vt:lpstr>Introduction</vt:lpstr>
      <vt:lpstr>Introduction</vt:lpstr>
      <vt:lpstr>Low fidelity structure design </vt:lpstr>
      <vt:lpstr>CRM Structural model</vt:lpstr>
      <vt:lpstr>CRM Structural Model</vt:lpstr>
      <vt:lpstr>CRM Structural Model</vt:lpstr>
      <vt:lpstr>CRM Structural Model</vt:lpstr>
      <vt:lpstr>Sorting the original nodes</vt:lpstr>
      <vt:lpstr>Mesh redefinition</vt:lpstr>
      <vt:lpstr>Low fidelity structural model</vt:lpstr>
      <vt:lpstr>Model validation </vt:lpstr>
      <vt:lpstr>Mesh resolution influence</vt:lpstr>
      <vt:lpstr>Mesh resolution influence</vt:lpstr>
      <vt:lpstr>Mesh resolution influence</vt:lpstr>
      <vt:lpstr>Correlation analysis</vt:lpstr>
      <vt:lpstr>Correlation analysis</vt:lpstr>
      <vt:lpstr>Correlation analysis</vt:lpstr>
      <vt:lpstr>Conclusions</vt:lpstr>
      <vt:lpstr>Future steps</vt:lpstr>
      <vt:lpstr>Thanks for your attention!</vt:lpstr>
      <vt:lpstr>References</vt:lpstr>
      <vt:lpstr>References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Réunion de service SI</dc:title>
  <dc:creator>Alexandra PRAX-HUART</dc:creator>
  <cp:lastModifiedBy>Giovanni Quaglia</cp:lastModifiedBy>
  <cp:revision>199</cp:revision>
  <dcterms:modified xsi:type="dcterms:W3CDTF">2019-06-27T08:55:33Z</dcterms:modified>
</cp:coreProperties>
</file>